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02"/>
  </p:notesMasterIdLst>
  <p:handoutMasterIdLst>
    <p:handoutMasterId r:id="rId203"/>
  </p:handoutMasterIdLst>
  <p:sldIdLst>
    <p:sldId id="502" r:id="rId3"/>
    <p:sldId id="522" r:id="rId4"/>
    <p:sldId id="523" r:id="rId5"/>
    <p:sldId id="524" r:id="rId6"/>
    <p:sldId id="525" r:id="rId7"/>
    <p:sldId id="526" r:id="rId8"/>
    <p:sldId id="527"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511" r:id="rId22"/>
    <p:sldId id="323" r:id="rId23"/>
    <p:sldId id="324" r:id="rId24"/>
    <p:sldId id="325" r:id="rId25"/>
    <p:sldId id="512" r:id="rId26"/>
    <p:sldId id="327" r:id="rId27"/>
    <p:sldId id="328" r:id="rId28"/>
    <p:sldId id="329" r:id="rId29"/>
    <p:sldId id="330" r:id="rId30"/>
    <p:sldId id="331" r:id="rId31"/>
    <p:sldId id="332" r:id="rId32"/>
    <p:sldId id="333" r:id="rId33"/>
    <p:sldId id="334" r:id="rId34"/>
    <p:sldId id="513"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514" r:id="rId61"/>
    <p:sldId id="362" r:id="rId62"/>
    <p:sldId id="363" r:id="rId63"/>
    <p:sldId id="515" r:id="rId64"/>
    <p:sldId id="365" r:id="rId65"/>
    <p:sldId id="366" r:id="rId66"/>
    <p:sldId id="367" r:id="rId67"/>
    <p:sldId id="368" r:id="rId68"/>
    <p:sldId id="369" r:id="rId69"/>
    <p:sldId id="370" r:id="rId70"/>
    <p:sldId id="371" r:id="rId71"/>
    <p:sldId id="372" r:id="rId72"/>
    <p:sldId id="373" r:id="rId73"/>
    <p:sldId id="375" r:id="rId74"/>
    <p:sldId id="376" r:id="rId75"/>
    <p:sldId id="377" r:id="rId76"/>
    <p:sldId id="378" r:id="rId77"/>
    <p:sldId id="379" r:id="rId78"/>
    <p:sldId id="380" r:id="rId79"/>
    <p:sldId id="381" r:id="rId80"/>
    <p:sldId id="382" r:id="rId81"/>
    <p:sldId id="516" r:id="rId82"/>
    <p:sldId id="384" r:id="rId83"/>
    <p:sldId id="385" r:id="rId84"/>
    <p:sldId id="386" r:id="rId85"/>
    <p:sldId id="387" r:id="rId86"/>
    <p:sldId id="388" r:id="rId87"/>
    <p:sldId id="389" r:id="rId88"/>
    <p:sldId id="390" r:id="rId89"/>
    <p:sldId id="391" r:id="rId90"/>
    <p:sldId id="392" r:id="rId91"/>
    <p:sldId id="393" r:id="rId92"/>
    <p:sldId id="394" r:id="rId93"/>
    <p:sldId id="521" r:id="rId94"/>
    <p:sldId id="396" r:id="rId95"/>
    <p:sldId id="397" r:id="rId96"/>
    <p:sldId id="398" r:id="rId97"/>
    <p:sldId id="399" r:id="rId98"/>
    <p:sldId id="517" r:id="rId99"/>
    <p:sldId id="401" r:id="rId100"/>
    <p:sldId id="402" r:id="rId101"/>
    <p:sldId id="403" r:id="rId102"/>
    <p:sldId id="404" r:id="rId103"/>
    <p:sldId id="405" r:id="rId104"/>
    <p:sldId id="406" r:id="rId105"/>
    <p:sldId id="407" r:id="rId106"/>
    <p:sldId id="408" r:id="rId107"/>
    <p:sldId id="409" r:id="rId108"/>
    <p:sldId id="518" r:id="rId109"/>
    <p:sldId id="411" r:id="rId110"/>
    <p:sldId id="412" r:id="rId111"/>
    <p:sldId id="413" r:id="rId112"/>
    <p:sldId id="414" r:id="rId113"/>
    <p:sldId id="415" r:id="rId114"/>
    <p:sldId id="416" r:id="rId115"/>
    <p:sldId id="418" r:id="rId116"/>
    <p:sldId id="419" r:id="rId117"/>
    <p:sldId id="420" r:id="rId118"/>
    <p:sldId id="421" r:id="rId119"/>
    <p:sldId id="422" r:id="rId120"/>
    <p:sldId id="509" r:id="rId121"/>
    <p:sldId id="519" r:id="rId122"/>
    <p:sldId id="510" r:id="rId123"/>
    <p:sldId id="423" r:id="rId124"/>
    <p:sldId id="520" r:id="rId125"/>
    <p:sldId id="427" r:id="rId126"/>
    <p:sldId id="428" r:id="rId127"/>
    <p:sldId id="429" r:id="rId128"/>
    <p:sldId id="430" r:id="rId129"/>
    <p:sldId id="431" r:id="rId130"/>
    <p:sldId id="432" r:id="rId131"/>
    <p:sldId id="433" r:id="rId132"/>
    <p:sldId id="434" r:id="rId133"/>
    <p:sldId id="435" r:id="rId134"/>
    <p:sldId id="436" r:id="rId135"/>
    <p:sldId id="437" r:id="rId136"/>
    <p:sldId id="438" r:id="rId137"/>
    <p:sldId id="439" r:id="rId138"/>
    <p:sldId id="440" r:id="rId139"/>
    <p:sldId id="441" r:id="rId140"/>
    <p:sldId id="442" r:id="rId141"/>
    <p:sldId id="443" r:id="rId142"/>
    <p:sldId id="444" r:id="rId143"/>
    <p:sldId id="445" r:id="rId144"/>
    <p:sldId id="446" r:id="rId145"/>
    <p:sldId id="447" r:id="rId146"/>
    <p:sldId id="448" r:id="rId147"/>
    <p:sldId id="449" r:id="rId148"/>
    <p:sldId id="450" r:id="rId149"/>
    <p:sldId id="451" r:id="rId150"/>
    <p:sldId id="452" r:id="rId151"/>
    <p:sldId id="453" r:id="rId152"/>
    <p:sldId id="454" r:id="rId153"/>
    <p:sldId id="455" r:id="rId154"/>
    <p:sldId id="456" r:id="rId155"/>
    <p:sldId id="457" r:id="rId156"/>
    <p:sldId id="458" r:id="rId157"/>
    <p:sldId id="459" r:id="rId158"/>
    <p:sldId id="460" r:id="rId159"/>
    <p:sldId id="461" r:id="rId160"/>
    <p:sldId id="462" r:id="rId161"/>
    <p:sldId id="463" r:id="rId162"/>
    <p:sldId id="464" r:id="rId163"/>
    <p:sldId id="465" r:id="rId164"/>
    <p:sldId id="466" r:id="rId165"/>
    <p:sldId id="467" r:id="rId166"/>
    <p:sldId id="468" r:id="rId167"/>
    <p:sldId id="469" r:id="rId168"/>
    <p:sldId id="470" r:id="rId169"/>
    <p:sldId id="471" r:id="rId170"/>
    <p:sldId id="472" r:id="rId171"/>
    <p:sldId id="473" r:id="rId172"/>
    <p:sldId id="474" r:id="rId173"/>
    <p:sldId id="475" r:id="rId174"/>
    <p:sldId id="476" r:id="rId175"/>
    <p:sldId id="477" r:id="rId176"/>
    <p:sldId id="478" r:id="rId177"/>
    <p:sldId id="479" r:id="rId178"/>
    <p:sldId id="480" r:id="rId179"/>
    <p:sldId id="481" r:id="rId180"/>
    <p:sldId id="482" r:id="rId181"/>
    <p:sldId id="483" r:id="rId182"/>
    <p:sldId id="484" r:id="rId183"/>
    <p:sldId id="485" r:id="rId184"/>
    <p:sldId id="486" r:id="rId185"/>
    <p:sldId id="487" r:id="rId186"/>
    <p:sldId id="488" r:id="rId187"/>
    <p:sldId id="489" r:id="rId188"/>
    <p:sldId id="490" r:id="rId189"/>
    <p:sldId id="491" r:id="rId190"/>
    <p:sldId id="492" r:id="rId191"/>
    <p:sldId id="493" r:id="rId192"/>
    <p:sldId id="494" r:id="rId193"/>
    <p:sldId id="495" r:id="rId194"/>
    <p:sldId id="496" r:id="rId195"/>
    <p:sldId id="497" r:id="rId196"/>
    <p:sldId id="498" r:id="rId197"/>
    <p:sldId id="499" r:id="rId198"/>
    <p:sldId id="500" r:id="rId199"/>
    <p:sldId id="501" r:id="rId200"/>
    <p:sldId id="305" r:id="rId2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88" userDrawn="1">
          <p15:clr>
            <a:srgbClr val="A4A3A4"/>
          </p15:clr>
        </p15:guide>
        <p15:guide id="2" pos="24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4" autoAdjust="0"/>
    <p:restoredTop sz="89767" autoAdjust="0"/>
  </p:normalViewPr>
  <p:slideViewPr>
    <p:cSldViewPr snapToGrid="0" snapToObjects="1">
      <p:cViewPr varScale="1">
        <p:scale>
          <a:sx n="111" d="100"/>
          <a:sy n="111" d="100"/>
        </p:scale>
        <p:origin x="1650" y="114"/>
      </p:cViewPr>
      <p:guideLst>
        <p:guide orient="horz" pos="4088"/>
        <p:guide pos="2426"/>
      </p:guideLst>
    </p:cSldViewPr>
  </p:slideViewPr>
  <p:outlineViewPr>
    <p:cViewPr>
      <p:scale>
        <a:sx n="50" d="100"/>
        <a:sy n="50" d="100"/>
      </p:scale>
      <p:origin x="0" y="-17789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theme" Target="theme/theme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handoutMaster" Target="handoutMasters/handoutMaster1.xml"/><Relationship Id="rId208"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commentAuthors" Target="commentAuthor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notesMaster" Target="notesMasters/notesMaster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10" Type="http://schemas.openxmlformats.org/officeDocument/2006/relationships/image" Target="../media/image15.wmf"/><Relationship Id="rId4" Type="http://schemas.openxmlformats.org/officeDocument/2006/relationships/image" Target="../media/image9.wmf"/><Relationship Id="rId9"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4/23/2018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mn-lt"/>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mn-lt"/>
                <a:ea typeface="Arial"/>
                <a:cs typeface="Arial"/>
                <a:sym typeface="Arial"/>
              </a:rPr>
              <a:t>1) MathType Plugin</a:t>
            </a:r>
          </a:p>
          <a:p>
            <a:r>
              <a:rPr lang="en-US" sz="1200" b="0" i="0" u="none" strike="noStrike" kern="1200" cap="none" dirty="0" smtClean="0">
                <a:solidFill>
                  <a:schemeClr val="dk1"/>
                </a:solidFill>
                <a:latin typeface="+mn-lt"/>
                <a:ea typeface="Arial"/>
                <a:cs typeface="Arial"/>
                <a:sym typeface="Arial"/>
              </a:rPr>
              <a:t>2) Math Player (free versions available)</a:t>
            </a:r>
          </a:p>
          <a:p>
            <a:r>
              <a:rPr lang="en-US" sz="1200" b="0" i="0" u="none" strike="noStrike" kern="1200" cap="none" dirty="0" smtClean="0">
                <a:solidFill>
                  <a:schemeClr val="dk1"/>
                </a:solidFill>
                <a:latin typeface="+mn-lt"/>
                <a:ea typeface="Arial"/>
                <a:cs typeface="Arial"/>
                <a:sym typeface="Arial"/>
              </a:rPr>
              <a:t>3) NVDA Reader (free versions available)</a:t>
            </a:r>
            <a:endParaRPr lang="en-US" dirty="0" smtClean="0">
              <a:latin typeface="+mn-lt"/>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4467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1878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18606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348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259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70966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7972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0752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82240" y="6474315"/>
            <a:ext cx="6077662" cy="20080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0.xml"/><Relationship Id="rId1" Type="http://schemas.openxmlformats.org/officeDocument/2006/relationships/vmlDrawing" Target="../drawings/vmlDrawing9.vml"/><Relationship Id="rId4" Type="http://schemas.openxmlformats.org/officeDocument/2006/relationships/image" Target="../media/image72.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vmlDrawing" Target="../drawings/vmlDrawing10.vml"/><Relationship Id="rId5" Type="http://schemas.openxmlformats.org/officeDocument/2006/relationships/image" Target="../media/image84.wmf"/><Relationship Id="rId4" Type="http://schemas.openxmlformats.org/officeDocument/2006/relationships/oleObject" Target="../embeddings/oleObject21.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88.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xml"/><Relationship Id="rId1" Type="http://schemas.openxmlformats.org/officeDocument/2006/relationships/vmlDrawing" Target="../drawings/vmlDrawing12.vml"/><Relationship Id="rId4" Type="http://schemas.openxmlformats.org/officeDocument/2006/relationships/image" Target="../media/image89.w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90.wmf"/><Relationship Id="rId4" Type="http://schemas.openxmlformats.org/officeDocument/2006/relationships/oleObject" Target="../embeddings/oleObject24.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99.wmf"/></Relationships>
</file>

<file path=ppt/slides/_rels/slide15.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6.bin"/><Relationship Id="rId18" Type="http://schemas.openxmlformats.org/officeDocument/2006/relationships/image" Target="../media/image13.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10.wmf"/><Relationship Id="rId17" Type="http://schemas.openxmlformats.org/officeDocument/2006/relationships/oleObject" Target="../embeddings/oleObject8.bin"/><Relationship Id="rId2" Type="http://schemas.openxmlformats.org/officeDocument/2006/relationships/slideLayout" Target="../slideLayouts/slideLayout3.xml"/><Relationship Id="rId16" Type="http://schemas.openxmlformats.org/officeDocument/2006/relationships/image" Target="../media/image12.wmf"/><Relationship Id="rId20" Type="http://schemas.openxmlformats.org/officeDocument/2006/relationships/image" Target="../media/image14.wmf"/><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9.wmf"/><Relationship Id="rId19" Type="http://schemas.openxmlformats.org/officeDocument/2006/relationships/oleObject" Target="../embeddings/oleObject9.bin"/><Relationship Id="rId4" Type="http://schemas.openxmlformats.org/officeDocument/2006/relationships/image" Target="../media/image6.wmf"/><Relationship Id="rId9" Type="http://schemas.openxmlformats.org/officeDocument/2006/relationships/oleObject" Target="../embeddings/oleObject4.bin"/><Relationship Id="rId14" Type="http://schemas.openxmlformats.org/officeDocument/2006/relationships/image" Target="../media/image11.wmf"/><Relationship Id="rId22" Type="http://schemas.openxmlformats.org/officeDocument/2006/relationships/image" Target="../media/image15.wmf"/></Relationships>
</file>

<file path=ppt/slides/_rels/slide150.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101.wmf"/><Relationship Id="rId5" Type="http://schemas.openxmlformats.org/officeDocument/2006/relationships/oleObject" Target="../embeddings/oleObject27.bin"/><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29.bin"/></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oleObject" Target="../embeddings/oleObject30.bin"/><Relationship Id="rId7" Type="http://schemas.openxmlformats.org/officeDocument/2006/relationships/image" Target="../media/image105.wmf"/><Relationship Id="rId2" Type="http://schemas.openxmlformats.org/officeDocument/2006/relationships/slideLayout" Target="../slideLayouts/slideLayout5.xml"/><Relationship Id="rId1" Type="http://schemas.openxmlformats.org/officeDocument/2006/relationships/vmlDrawing" Target="../drawings/vmlDrawing16.vml"/><Relationship Id="rId6" Type="http://schemas.openxmlformats.org/officeDocument/2006/relationships/oleObject" Target="../embeddings/oleObject31.bin"/><Relationship Id="rId5" Type="http://schemas.openxmlformats.org/officeDocument/2006/relationships/image" Target="../media/image107.png"/><Relationship Id="rId4" Type="http://schemas.openxmlformats.org/officeDocument/2006/relationships/image" Target="../media/image104.wmf"/><Relationship Id="rId9" Type="http://schemas.openxmlformats.org/officeDocument/2006/relationships/image" Target="../media/image106.wmf"/></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image" Target="../media/image112.png"/><Relationship Id="rId7" Type="http://schemas.openxmlformats.org/officeDocument/2006/relationships/image" Target="../media/image109.w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34.bin"/><Relationship Id="rId11" Type="http://schemas.openxmlformats.org/officeDocument/2006/relationships/image" Target="../media/image111.wmf"/><Relationship Id="rId5" Type="http://schemas.openxmlformats.org/officeDocument/2006/relationships/image" Target="../media/image108.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110.wmf"/></Relationships>
</file>

<file path=ppt/slides/_rels/slide15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0.xml"/><Relationship Id="rId1" Type="http://schemas.openxmlformats.org/officeDocument/2006/relationships/vmlDrawing" Target="../drawings/vmlDrawing18.vml"/><Relationship Id="rId4" Type="http://schemas.openxmlformats.org/officeDocument/2006/relationships/image" Target="../media/image115.w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0.xml"/><Relationship Id="rId1" Type="http://schemas.openxmlformats.org/officeDocument/2006/relationships/vmlDrawing" Target="../drawings/vmlDrawing19.vml"/><Relationship Id="rId4" Type="http://schemas.openxmlformats.org/officeDocument/2006/relationships/image" Target="../media/image116.w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0.xml"/><Relationship Id="rId1" Type="http://schemas.openxmlformats.org/officeDocument/2006/relationships/vmlDrawing" Target="../drawings/vmlDrawing20.vml"/><Relationship Id="rId4" Type="http://schemas.openxmlformats.org/officeDocument/2006/relationships/image" Target="../media/image117.wmf"/></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hyperlink" Target="http://www.securecoding.cert.org/" TargetMode="Externa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hyperlink" Target="http://www.securecoding.cert.org/" TargetMode="Externa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2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12.bin"/><Relationship Id="rId7" Type="http://schemas.openxmlformats.org/officeDocument/2006/relationships/image" Target="../media/image34.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35.png"/><Relationship Id="rId4" Type="http://schemas.openxmlformats.org/officeDocument/2006/relationships/image" Target="../media/image33.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38.png"/><Relationship Id="rId4" Type="http://schemas.openxmlformats.org/officeDocument/2006/relationships/image" Target="../media/image37.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0.xml"/><Relationship Id="rId1" Type="http://schemas.openxmlformats.org/officeDocument/2006/relationships/vmlDrawing" Target="../drawings/vmlDrawing5.vml"/><Relationship Id="rId4" Type="http://schemas.openxmlformats.org/officeDocument/2006/relationships/image" Target="../media/image39.wmf"/></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6.w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45.wmf"/><Relationship Id="rId4" Type="http://schemas.openxmlformats.org/officeDocument/2006/relationships/oleObject" Target="../embeddings/oleObject16.bin"/></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58.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0.xml"/><Relationship Id="rId1" Type="http://schemas.openxmlformats.org/officeDocument/2006/relationships/vmlDrawing" Target="../drawings/vmlDrawing8.vml"/><Relationship Id="rId4" Type="http://schemas.openxmlformats.org/officeDocument/2006/relationships/image" Target="../media/image59.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363663" cy="804637"/>
          </a:xfrm>
        </p:spPr>
        <p:txBody>
          <a:bodyPr anchor="b"/>
          <a:lstStyle/>
          <a:p>
            <a:pPr>
              <a:buSzPct val="100000"/>
            </a:pPr>
            <a:r>
              <a:rPr lang="en-US" altLang="en-US" dirty="0"/>
              <a:t>C How to Program</a:t>
            </a:r>
            <a:endParaRPr lang="en-US"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27138"/>
            <a:ext cx="8229600" cy="449262"/>
          </a:xfrm>
        </p:spPr>
        <p:txBody>
          <a:bodyPr/>
          <a:lstStyle/>
          <a:p>
            <a:r>
              <a:rPr lang="en-US" dirty="0" smtClean="0">
                <a:latin typeface="+mn-lt"/>
              </a:rPr>
              <a:t>Eighth </a:t>
            </a:r>
            <a:r>
              <a:rPr lang="en-US"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6</a:t>
            </a:r>
            <a:endParaRPr lang="en-US" b="1" dirty="0">
              <a:latin typeface="+mn-lt"/>
            </a:endParaRPr>
          </a:p>
        </p:txBody>
      </p:sp>
      <p:sp>
        <p:nvSpPr>
          <p:cNvPr id="5" name="Text Placeholder 4"/>
          <p:cNvSpPr>
            <a:spLocks noGrp="1"/>
          </p:cNvSpPr>
          <p:nvPr>
            <p:ph type="body" idx="3"/>
          </p:nvPr>
        </p:nvSpPr>
        <p:spPr>
          <a:xfrm>
            <a:off x="4876800" y="3114461"/>
            <a:ext cx="3657600" cy="1235866"/>
          </a:xfrm>
        </p:spPr>
        <p:txBody>
          <a:bodyPr/>
          <a:lstStyle/>
          <a:p>
            <a:pPr lvl="0" algn="ctr">
              <a:spcBef>
                <a:spcPts val="440"/>
              </a:spcBef>
              <a:buClr>
                <a:schemeClr val="lt1"/>
              </a:buClr>
              <a:buSzPct val="25000"/>
            </a:pPr>
            <a:r>
              <a:rPr lang="en-US" dirty="0">
                <a:solidFill>
                  <a:schemeClr val="tx1"/>
                </a:solidFill>
                <a:latin typeface="+mn-lt"/>
              </a:rPr>
              <a:t>C Arrays</a:t>
            </a:r>
          </a:p>
        </p:txBody>
      </p:sp>
      <p:pic>
        <p:nvPicPr>
          <p:cNvPr id="7" name="Picture 6" descr="Front Cover: C How to Program Eighth Edition by Paul Deitel and Harvey Deit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59" y="1905925"/>
            <a:ext cx="3485730" cy="4338865"/>
          </a:xfrm>
          <a:prstGeom prst="rect">
            <a:avLst/>
          </a:prstGeom>
          <a:ln w="9525">
            <a:solidFill>
              <a:schemeClr val="tx1"/>
            </a:solidFill>
          </a:ln>
        </p:spPr>
      </p:pic>
      <p:sp>
        <p:nvSpPr>
          <p:cNvPr id="6" name="Text Placeholder 5"/>
          <p:cNvSpPr>
            <a:spLocks noGrp="1"/>
          </p:cNvSpPr>
          <p:nvPr>
            <p:ph type="body" idx="13"/>
          </p:nvPr>
        </p:nvSpPr>
        <p:spPr>
          <a:xfrm>
            <a:off x="2682240" y="6474315"/>
            <a:ext cx="6077662" cy="20080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339751" y="4442604"/>
            <a:ext cx="3347049" cy="646331"/>
          </a:xfrm>
          <a:prstGeom prst="rect">
            <a:avLst/>
          </a:prstGeom>
          <a:noFill/>
        </p:spPr>
        <p:txBody>
          <a:bodyPr wrap="square" rtlCol="0">
            <a:spAutoFit/>
          </a:bodyPr>
          <a:lstStyle/>
          <a:p>
            <a:r>
              <a:rPr lang="en-US" sz="1200" dirty="0" smtClean="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extLst>
      <p:ext uri="{BB962C8B-B14F-4D97-AF65-F5344CB8AC3E}">
        <p14:creationId xmlns:p14="http://schemas.microsoft.com/office/powerpoint/2010/main" val="3269077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t>Figure 6.1 </a:t>
            </a:r>
            <a:r>
              <a:rPr lang="en-US" dirty="0"/>
              <a:t>12-Element Array</a:t>
            </a:r>
            <a:endParaRPr lang="en-US" dirty="0">
              <a:latin typeface="Times New Roman" panose="02020603050405020304" pitchFamily="18" charset="0"/>
            </a:endParaRPr>
          </a:p>
        </p:txBody>
      </p:sp>
      <p:pic>
        <p:nvPicPr>
          <p:cNvPr id="5" name="Picture 4" descr="A Diagram illustrates a 12 element array. Aspects of the array are read as follows. c and its memory allocations. All integers of this array share the array name, c and number within brackets indicate position number of the element within array c. The corresponding memory allocation value of elements is as follows. c left bracket 1 right bracket, negative 45; c left bracket 1 right bracket, 6; c left bracket 2 right bracket, 0; c left bracket 3 right bracket, 72; c left bracket 4 right bracket, 1543; c left bracket 5 right bracket, negative 89; c left bracket 6 right bracket, 0; c left bracket 7 right bracket, 62; c left bracket 8 right bracket, negative 3; c left bracket 9 right bracket, 1; c left bracket 10 right bracket, 6453; c left bracket 11 right bracket, 78."/>
          <p:cNvPicPr>
            <a:picLocks noChangeAspect="1"/>
          </p:cNvPicPr>
          <p:nvPr/>
        </p:nvPicPr>
        <p:blipFill>
          <a:blip r:embed="rId2"/>
          <a:stretch>
            <a:fillRect/>
          </a:stretch>
        </p:blipFill>
        <p:spPr>
          <a:xfrm>
            <a:off x="745838" y="1862516"/>
            <a:ext cx="7652324" cy="3930324"/>
          </a:xfrm>
          <a:prstGeom prst="rect">
            <a:avLst/>
          </a:prstGeom>
        </p:spPr>
      </p:pic>
    </p:spTree>
    <p:extLst>
      <p:ext uri="{BB962C8B-B14F-4D97-AF65-F5344CB8AC3E}">
        <p14:creationId xmlns:p14="http://schemas.microsoft.com/office/powerpoint/2010/main" val="349245486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6.14 Using the Const Type Qualifier with Arrays</a:t>
            </a:r>
            <a:endParaRPr lang="en-US" dirty="0">
              <a:latin typeface="Times New Roman" panose="02020603050405020304" pitchFamily="18" charset="0"/>
            </a:endParaRPr>
          </a:p>
        </p:txBody>
      </p:sp>
      <p:pic>
        <p:nvPicPr>
          <p:cNvPr id="5" name="Picture 4" descr="The computer code has 8 lines. The lines read as follows. Line 1. forward slash forward slash in function try To Modify Array comma array b is c o n s t comma so it cannot be. Line 2. forward slash forward slash used to modify its array argument in the caller. Line 3. void try To Modify Array left parenthesis c o n s t, i n t, b left bracket right bracket right parenthesis. The words, c o n s t, i n t, b left bracket right bracket, are highlighted. Line 4. left brace. Line 5, indented once. b left bracket 0 right bracket forward slash equals 2 semicolon forward slash forward slash error. Line 6, indented once. b left bracket 1 right bracket forward slash equals 2 semicolon forward slash forward slash error. Line 7, indented once. b left bracket 2 right bracket forward slash equals 2 semicolon forward slash forward slash error. Lines 5, 6, and 7 are highlighted. Line 8. right brace. Double forward slashes and comments are in green text. void and c o n s t, I n t are in blue. Integers are in cy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2101604"/>
            <a:ext cx="7954942" cy="1923271"/>
          </a:xfrm>
          <a:prstGeom prst="rect">
            <a:avLst/>
          </a:prstGeom>
        </p:spPr>
      </p:pic>
    </p:spTree>
    <p:extLst>
      <p:ext uri="{BB962C8B-B14F-4D97-AF65-F5344CB8AC3E}">
        <p14:creationId xmlns:p14="http://schemas.microsoft.com/office/powerpoint/2010/main" val="24527709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6.8 Sorting Arrays </a:t>
            </a:r>
            <a:r>
              <a:rPr lang="en-US" sz="2000" b="0" kern="1200" dirty="0" smtClean="0">
                <a:latin typeface="Times New Roman" panose="02020603050405020304" pitchFamily="18" charset="0"/>
                <a:ea typeface="+mj-ea"/>
                <a:cs typeface="+mj-cs"/>
              </a:rPr>
              <a:t>(1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Sorting data (i.e., placing the data into a particular order such as ascending or descending) is one of the most important computing </a:t>
            </a:r>
            <a:r>
              <a:rPr lang="en-US" altLang="en-US" sz="2400" kern="1200" dirty="0" smtClean="0">
                <a:solidFill>
                  <a:srgbClr val="000000"/>
                </a:solidFill>
                <a:latin typeface="Arial (Body)"/>
                <a:ea typeface="+mn-ea"/>
                <a:cs typeface="+mn-cs"/>
              </a:rPr>
              <a:t>applications.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In this chapter we discuss what is perhaps the simplest known sorting </a:t>
            </a:r>
            <a:r>
              <a:rPr lang="en-US" altLang="en-US" sz="2400" kern="1200" dirty="0" smtClean="0">
                <a:solidFill>
                  <a:srgbClr val="000000"/>
                </a:solidFill>
                <a:latin typeface="Arial (Body)"/>
                <a:ea typeface="+mn-ea"/>
                <a:cs typeface="+mn-cs"/>
              </a:rPr>
              <a:t>scheme.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In Chapter 12 and Appendix E, we investigate more complex schemes that yield better </a:t>
            </a:r>
            <a:r>
              <a:rPr lang="en-US" altLang="en-US" sz="2400" kern="1200" dirty="0" smtClean="0">
                <a:solidFill>
                  <a:srgbClr val="000000"/>
                </a:solidFill>
                <a:latin typeface="Arial (Body)"/>
                <a:ea typeface="+mn-ea"/>
                <a:cs typeface="+mn-cs"/>
              </a:rPr>
              <a:t>performance.</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1420140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Tip 6.4</a:t>
            </a:r>
          </a:p>
        </p:txBody>
      </p:sp>
      <p:sp>
        <p:nvSpPr>
          <p:cNvPr id="5" name="Text Placeholder 4"/>
          <p:cNvSpPr>
            <a:spLocks noGrp="1"/>
          </p:cNvSpPr>
          <p:nvPr>
            <p:ph type="body" idx="1"/>
          </p:nvPr>
        </p:nvSpPr>
        <p:spPr/>
        <p:txBody>
          <a:bodyPr/>
          <a:lstStyle/>
          <a:p>
            <a:pPr marL="0" indent="0">
              <a:buNone/>
            </a:pPr>
            <a:r>
              <a:rPr lang="en-US" sz="2400" dirty="0">
                <a:latin typeface="+mn-lt"/>
              </a:rPr>
              <a:t>Often, the simplest algorithms perform poorly. Their virtue is that they’re easy to write, </a:t>
            </a:r>
            <a:r>
              <a:rPr lang="en-US" sz="2400" dirty="0" smtClean="0">
                <a:latin typeface="+mn-lt"/>
              </a:rPr>
              <a:t>test and </a:t>
            </a:r>
            <a:r>
              <a:rPr lang="en-US" sz="2400" dirty="0">
                <a:latin typeface="+mn-lt"/>
              </a:rPr>
              <a:t>debug. More complex algorithms are often needed to realize maximum performance.</a:t>
            </a:r>
          </a:p>
        </p:txBody>
      </p:sp>
    </p:spTree>
    <p:extLst>
      <p:ext uri="{BB962C8B-B14F-4D97-AF65-F5344CB8AC3E}">
        <p14:creationId xmlns:p14="http://schemas.microsoft.com/office/powerpoint/2010/main" val="19906941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6.8 Sorting Arrays </a:t>
            </a:r>
            <a:r>
              <a:rPr lang="en-US" sz="2000" b="0" kern="1200" dirty="0" smtClean="0">
                <a:latin typeface="Times New Roman" panose="02020603050405020304" pitchFamily="18" charset="0"/>
                <a:ea typeface="+mj-ea"/>
                <a:cs typeface="+mj-cs"/>
              </a:rPr>
              <a:t>(2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Figure </a:t>
            </a:r>
            <a:r>
              <a:rPr lang="en-US" altLang="en-US" sz="2400" kern="1200" dirty="0" smtClean="0">
                <a:solidFill>
                  <a:srgbClr val="000000"/>
                </a:solidFill>
                <a:latin typeface="Arial (Body)"/>
                <a:ea typeface="+mn-ea"/>
                <a:cs typeface="+mn-cs"/>
              </a:rPr>
              <a:t>6.15 (see slide 105) </a:t>
            </a:r>
            <a:r>
              <a:rPr lang="en-US" altLang="en-US" sz="2400" kern="1200" dirty="0">
                <a:solidFill>
                  <a:srgbClr val="000000"/>
                </a:solidFill>
                <a:latin typeface="Arial (Body)"/>
                <a:ea typeface="+mn-ea"/>
                <a:cs typeface="+mn-cs"/>
              </a:rPr>
              <a:t>sorts the values in the elements of the 10-element array </a:t>
            </a:r>
            <a:r>
              <a:rPr lang="en-US" altLang="en-US" sz="2400" kern="1200" dirty="0">
                <a:solidFill>
                  <a:srgbClr val="000000"/>
                </a:solidFill>
                <a:latin typeface="Consolas" panose="020B0609020204030204" pitchFamily="49" charset="0"/>
                <a:ea typeface="+mn-ea"/>
                <a:cs typeface="+mn-cs"/>
              </a:rPr>
              <a:t>a</a:t>
            </a:r>
            <a:r>
              <a:rPr lang="en-US" altLang="en-US" sz="2400" kern="1200" dirty="0">
                <a:solidFill>
                  <a:srgbClr val="000000"/>
                </a:solidFill>
                <a:latin typeface="Arial (Body)"/>
                <a:ea typeface="+mn-ea"/>
                <a:cs typeface="+mn-cs"/>
              </a:rPr>
              <a:t> into ascending </a:t>
            </a:r>
            <a:r>
              <a:rPr lang="en-US" altLang="en-US" sz="2400" kern="1200" dirty="0" smtClean="0">
                <a:solidFill>
                  <a:srgbClr val="000000"/>
                </a:solidFill>
                <a:latin typeface="Arial (Body)"/>
                <a:ea typeface="+mn-ea"/>
                <a:cs typeface="+mn-cs"/>
              </a:rPr>
              <a:t>order.</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technique we use is called the </a:t>
            </a:r>
            <a:r>
              <a:rPr lang="en-US" altLang="en-US" sz="2400" b="1" kern="1200" dirty="0">
                <a:solidFill>
                  <a:srgbClr val="000000"/>
                </a:solidFill>
                <a:latin typeface="Arial (Body)"/>
                <a:ea typeface="+mn-ea"/>
                <a:cs typeface="+mn-cs"/>
              </a:rPr>
              <a:t>bubble sort </a:t>
            </a:r>
            <a:r>
              <a:rPr lang="en-US" altLang="en-US" sz="2400" kern="1200" dirty="0">
                <a:solidFill>
                  <a:srgbClr val="000000"/>
                </a:solidFill>
                <a:latin typeface="Arial (Body)"/>
                <a:ea typeface="+mn-ea"/>
                <a:cs typeface="+mn-cs"/>
              </a:rPr>
              <a:t>or the </a:t>
            </a:r>
            <a:r>
              <a:rPr lang="en-US" altLang="en-US" sz="2400" b="1" kern="1200" dirty="0">
                <a:solidFill>
                  <a:srgbClr val="000000"/>
                </a:solidFill>
                <a:latin typeface="Arial (Body)"/>
                <a:ea typeface="+mn-ea"/>
                <a:cs typeface="+mn-cs"/>
              </a:rPr>
              <a:t>sinking sort </a:t>
            </a:r>
            <a:r>
              <a:rPr lang="en-US" altLang="en-US" sz="2400" kern="1200" dirty="0">
                <a:solidFill>
                  <a:srgbClr val="000000"/>
                </a:solidFill>
                <a:latin typeface="Arial (Body)"/>
                <a:ea typeface="+mn-ea"/>
                <a:cs typeface="+mn-cs"/>
              </a:rPr>
              <a:t>because the smaller values gradually “bubble” their way upward to the top of the array like air bubbles rising in water, while the larger values sink to the bottom of the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technique is to make several passes through the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8623831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6.8 Sorting Arrays </a:t>
            </a:r>
            <a:r>
              <a:rPr lang="en-US" sz="2000" b="0" kern="1200" dirty="0" smtClean="0">
                <a:latin typeface="Times New Roman" panose="02020603050405020304" pitchFamily="18" charset="0"/>
                <a:ea typeface="+mj-ea"/>
                <a:cs typeface="+mj-cs"/>
              </a:rPr>
              <a:t>(3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On each pass, successive pairs of elements (element 0 and element 1, then element 1 and element 2, etc.) are </a:t>
            </a:r>
            <a:r>
              <a:rPr lang="en-US" altLang="en-US" sz="2400" kern="1200" dirty="0" smtClean="0">
                <a:solidFill>
                  <a:srgbClr val="000000"/>
                </a:solidFill>
                <a:latin typeface="Arial (Body)"/>
                <a:ea typeface="+mn-ea"/>
                <a:cs typeface="+mn-cs"/>
              </a:rPr>
              <a:t>compared.</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If a pair is in increasing order (or if the values are identical), we leave the values as they </a:t>
            </a:r>
            <a:r>
              <a:rPr lang="en-US" altLang="en-US" sz="2400" kern="1200" dirty="0" smtClean="0">
                <a:solidFill>
                  <a:srgbClr val="000000"/>
                </a:solidFill>
                <a:latin typeface="Arial (Body)"/>
                <a:ea typeface="+mn-ea"/>
                <a:cs typeface="+mn-cs"/>
              </a:rPr>
              <a:t>are.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If a pair is in decreasing order, their values are swapped in the array</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872150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6.15 Sorting an </a:t>
            </a:r>
            <a:r>
              <a:rPr lang="en-US" dirty="0" smtClean="0"/>
              <a:t>Array’s </a:t>
            </a:r>
            <a:r>
              <a:rPr lang="en-US" dirty="0"/>
              <a:t>Values into Ascending </a:t>
            </a:r>
            <a:r>
              <a:rPr lang="en-US" dirty="0" smtClean="0"/>
              <a:t>Order </a:t>
            </a:r>
            <a:r>
              <a:rPr lang="en-US" sz="2000" b="0" dirty="0" smtClean="0"/>
              <a:t>(1 of 3)</a:t>
            </a:r>
            <a:endParaRPr lang="en-US" sz="2000" b="0" dirty="0">
              <a:latin typeface="Times New Roman" panose="02020603050405020304" pitchFamily="18" charset="0"/>
            </a:endParaRPr>
          </a:p>
        </p:txBody>
      </p:sp>
      <p:pic>
        <p:nvPicPr>
          <p:cNvPr id="3" name="Picture 2" descr="The computer code has 44 lines. The lines read as follows. Line 1. forward slash forward slash F i g period 6 period 15 colon f i g 0 6 underscore 15 period c. Line 2. forward slash forward slash Sorting an array's values into ascending order period. Line 3. hash include left angle bracket s t d i o period h right angle bracket. Line 4. hash define SIZE 10. Line 5. Blank. Line 6. forward slash forward slash function main begins program execution. Line 7. I n t main left parenthesis void right parenthesis. Line 8. left brace. Line 9, indented once. forward slash forward slash initialize a. Line 10, indented once. I n t, a left bracket SIZE right bracket equals left brace 2 comma 6 comma 4 comma 8 comma 10 comma 12 comma 89 comma 68 comma 45 comma 37 right brace. Line 11. Blank. Line 12, indented once. puts left parenthesis double quote Data items in original order double quote right parenthesis semicolon. Line 13. Blank. Line 14, indented once. forward slash forward slash output original array. Line 15, indented once. for left parenthesis size underscore t i equals 0 semicolon i less than sign SIZE semicolon plus plus i right parenthesis left brace. Line 16, indented twice. print f left parenthesis double quote percent sign 4 d double quote comma a left bracket i right bracket right parenthesis semicolon. Line 17, indented once. right brace. Line 18. Blan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1851162"/>
            <a:ext cx="7720988" cy="3829821"/>
          </a:xfrm>
          <a:prstGeom prst="rect">
            <a:avLst/>
          </a:prstGeom>
        </p:spPr>
      </p:pic>
    </p:spTree>
    <p:extLst>
      <p:ext uri="{BB962C8B-B14F-4D97-AF65-F5344CB8AC3E}">
        <p14:creationId xmlns:p14="http://schemas.microsoft.com/office/powerpoint/2010/main" val="254044638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6.15 Sorting an </a:t>
            </a:r>
            <a:r>
              <a:rPr lang="en-US" dirty="0" smtClean="0"/>
              <a:t>Array’s </a:t>
            </a:r>
            <a:r>
              <a:rPr lang="en-US" dirty="0"/>
              <a:t>Values into Ascending Order </a:t>
            </a:r>
            <a:r>
              <a:rPr lang="en-US" sz="2000" b="0" dirty="0" smtClean="0"/>
              <a:t>(2 </a:t>
            </a:r>
            <a:r>
              <a:rPr lang="en-US" sz="2000" b="0" dirty="0"/>
              <a:t>of </a:t>
            </a:r>
            <a:r>
              <a:rPr lang="en-US" sz="2000" b="0" dirty="0" smtClean="0"/>
              <a:t>3)</a:t>
            </a:r>
            <a:endParaRPr lang="en-US" dirty="0">
              <a:latin typeface="Times New Roman" panose="02020603050405020304" pitchFamily="18" charset="0"/>
            </a:endParaRPr>
          </a:p>
        </p:txBody>
      </p:sp>
      <p:pic>
        <p:nvPicPr>
          <p:cNvPr id="4" name="Picture 3" descr="The computer code continues. Line 19, indented once. forward slash forward slash bubble sort. Line 20, indented once. forward slash forward slash loop to control number of passes. Line 21, indented once. for left parenthesis unsigned I n t pass equals 1 semicolon pass less than sign SIZE semicolon plus plus pass right parenthesis left brace. Line 22. Blank. Line 23, indented twice. forward slash forward slash loop to control number of comparisons per pass. Line 24, indented twice. for left parenthesis size underscore t i equals 0 semicolon i less than sign SIZE minus 1 semicolon plus plus i right parenthesis left brace. Line 25. Blank. Line 26, indented 3 times. forward slash forward slash compare adjacent elements and swap them if first. Line 27, indented 3 times. forward slash forward slash element is greater than second element. Line 28, indented 3 times. if left parenthesis a left bracket i right bracket greater than sign a left bracket i plus 1 right bracket right parenthesis left brace. Line 29, indented 4 times. I n t hold equals a left bracket i right bracket semicolon. Line 30, indented 4 times. a left bracket i right bracket equals a left bracket i plus 1 right bracket semicolon. Line 31, indented 4 times. a left bracket i plus 1 right bracket equals hold semicolon. Line 32, indented 3 times. right brace. Line 33, indented twice. right brace. Line 34, indented once. right brace. Lines 21 to 34 are highlighted. Line 35. Blan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83" b="33711"/>
          <a:stretch/>
        </p:blipFill>
        <p:spPr>
          <a:xfrm>
            <a:off x="537585" y="1829191"/>
            <a:ext cx="8068830" cy="3803465"/>
          </a:xfrm>
          <a:prstGeom prst="rect">
            <a:avLst/>
          </a:prstGeom>
          <a:noFill/>
          <a:ln>
            <a:noFill/>
          </a:ln>
        </p:spPr>
      </p:pic>
    </p:spTree>
    <p:extLst>
      <p:ext uri="{BB962C8B-B14F-4D97-AF65-F5344CB8AC3E}">
        <p14:creationId xmlns:p14="http://schemas.microsoft.com/office/powerpoint/2010/main" val="14556192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530"/>
            <a:ext cx="8229600" cy="1066799"/>
          </a:xfrm>
        </p:spPr>
        <p:txBody>
          <a:bodyPr anchor="b"/>
          <a:lstStyle/>
          <a:p>
            <a:r>
              <a:rPr lang="en-US" dirty="0"/>
              <a:t>Figure 6.15 Sorting an Array’s Values into Ascending Order </a:t>
            </a:r>
            <a:r>
              <a:rPr lang="en-US" sz="2000" b="0" dirty="0" smtClean="0"/>
              <a:t>(3 </a:t>
            </a:r>
            <a:r>
              <a:rPr lang="en-US" sz="2000" b="0" dirty="0"/>
              <a:t>of </a:t>
            </a:r>
            <a:r>
              <a:rPr lang="en-US" sz="2000" b="0" dirty="0" smtClean="0"/>
              <a:t>3)</a:t>
            </a:r>
            <a:endParaRPr lang="en-US" dirty="0"/>
          </a:p>
        </p:txBody>
      </p:sp>
      <p:pic>
        <p:nvPicPr>
          <p:cNvPr id="4" name="Picture 3" descr="Line 36, indented once. puts left parenthesis double quote back slash n Data items in ascending order double quote right parenthesis semicolon. Line 37. Blank. Line 38, indented once. forward slash forward slash output sorted array. Line 39, indented once. for left parenthesis size underscore t i equals 0 semicolon i less than sign SIZE semicolon plus plus i right parenthesis left brace. Line 40, indented twice. print f left parenthesis double quote percent sign 4 d double quote comma a left bracket i right bracket right parenthesis semicolon. Line 41, indented once. right brace. Line 42. Blank. Line 43, indented once. puts left parenthesis double quote double quote right parenthesis semicolon. Line 44. right brace. Double forward slashes and comments are in green text. hash include, hash define, I n t, void, for, size underscore t, and if are in blue text. Integers, SIZE, and double quotes plus characters within are in cyan text. The code output has 4 lines. The lines read as follows. Line 1. Data items in original order. Line 2. 2, 6, 4, 8, 10, 12, 89, 68, 45, 37. Line 3. Data items in ascending order. Line 4. 2, 4, 6, 8, 10, 12, 37, 45, 68, 89."/>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906" b="41258"/>
          <a:stretch/>
        </p:blipFill>
        <p:spPr>
          <a:xfrm>
            <a:off x="537584" y="2031128"/>
            <a:ext cx="8068830" cy="3356460"/>
          </a:xfrm>
          <a:prstGeom prst="rect">
            <a:avLst/>
          </a:prstGeom>
          <a:noFill/>
          <a:ln>
            <a:noFill/>
          </a:ln>
        </p:spPr>
      </p:pic>
    </p:spTree>
    <p:extLst>
      <p:ext uri="{BB962C8B-B14F-4D97-AF65-F5344CB8AC3E}">
        <p14:creationId xmlns:p14="http://schemas.microsoft.com/office/powerpoint/2010/main" val="27325491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6.8 Sorting Arrays </a:t>
            </a:r>
            <a:r>
              <a:rPr lang="en-US" sz="2000" b="0" kern="1200" dirty="0" smtClean="0">
                <a:latin typeface="Times New Roman" panose="02020603050405020304" pitchFamily="18" charset="0"/>
                <a:ea typeface="+mj-ea"/>
                <a:cs typeface="+mj-cs"/>
              </a:rPr>
              <a:t>(4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147259"/>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First the program compares </a:t>
            </a:r>
            <a:r>
              <a:rPr lang="en-US" altLang="en-US" sz="2200" kern="1200" dirty="0">
                <a:solidFill>
                  <a:srgbClr val="000000"/>
                </a:solidFill>
                <a:latin typeface="Consolas" panose="020B0609020204030204" pitchFamily="49" charset="0"/>
                <a:ea typeface="+mn-ea"/>
                <a:cs typeface="+mn-cs"/>
              </a:rPr>
              <a:t>a[0]</a:t>
            </a:r>
            <a:r>
              <a:rPr lang="en-US" altLang="en-US" sz="2200" kern="1200" dirty="0">
                <a:solidFill>
                  <a:srgbClr val="000000"/>
                </a:solidFill>
                <a:latin typeface="Arial (Body)"/>
                <a:ea typeface="+mn-ea"/>
                <a:cs typeface="+mn-cs"/>
              </a:rPr>
              <a:t> to </a:t>
            </a:r>
            <a:r>
              <a:rPr lang="en-US" altLang="en-US" sz="2200" kern="1200" dirty="0">
                <a:solidFill>
                  <a:srgbClr val="000000"/>
                </a:solidFill>
                <a:latin typeface="Consolas" panose="020B0609020204030204" pitchFamily="49" charset="0"/>
                <a:ea typeface="+mn-ea"/>
                <a:cs typeface="+mn-cs"/>
              </a:rPr>
              <a:t>a[1], </a:t>
            </a:r>
            <a:r>
              <a:rPr lang="en-US" altLang="en-US" sz="2200" kern="1200" dirty="0">
                <a:solidFill>
                  <a:srgbClr val="000000"/>
                </a:solidFill>
                <a:latin typeface="Arial (Body)"/>
                <a:ea typeface="+mn-ea"/>
                <a:cs typeface="+mn-cs"/>
              </a:rPr>
              <a:t>then </a:t>
            </a:r>
            <a:r>
              <a:rPr lang="en-US" altLang="en-US" sz="2200" kern="1200" dirty="0">
                <a:solidFill>
                  <a:srgbClr val="000000"/>
                </a:solidFill>
                <a:latin typeface="Consolas" panose="020B0609020204030204" pitchFamily="49" charset="0"/>
                <a:ea typeface="+mn-ea"/>
                <a:cs typeface="+mn-cs"/>
              </a:rPr>
              <a:t>a[1] </a:t>
            </a:r>
            <a:r>
              <a:rPr lang="en-US" altLang="en-US" sz="2200" kern="1200" dirty="0">
                <a:solidFill>
                  <a:srgbClr val="000000"/>
                </a:solidFill>
                <a:latin typeface="Arial (Body)"/>
                <a:ea typeface="+mn-ea"/>
                <a:cs typeface="+mn-cs"/>
              </a:rPr>
              <a:t>to </a:t>
            </a:r>
            <a:r>
              <a:rPr lang="en-US" altLang="en-US" sz="2200" kern="1200" dirty="0">
                <a:solidFill>
                  <a:srgbClr val="000000"/>
                </a:solidFill>
                <a:latin typeface="Consolas" panose="020B0609020204030204" pitchFamily="49" charset="0"/>
                <a:ea typeface="+mn-ea"/>
                <a:cs typeface="+mn-cs"/>
              </a:rPr>
              <a:t>a[2]</a:t>
            </a:r>
            <a:r>
              <a:rPr lang="en-US" altLang="en-US" sz="2200" kern="1200" dirty="0">
                <a:solidFill>
                  <a:srgbClr val="000000"/>
                </a:solidFill>
                <a:latin typeface="Arial (Body)"/>
                <a:ea typeface="+mn-ea"/>
                <a:cs typeface="+mn-cs"/>
              </a:rPr>
              <a:t>, then </a:t>
            </a:r>
            <a:r>
              <a:rPr lang="en-US" altLang="en-US" sz="2200" kern="1200" dirty="0">
                <a:solidFill>
                  <a:srgbClr val="000000"/>
                </a:solidFill>
                <a:latin typeface="Consolas" panose="020B0609020204030204" pitchFamily="49" charset="0"/>
                <a:ea typeface="+mn-ea"/>
                <a:cs typeface="+mn-cs"/>
              </a:rPr>
              <a:t>a[2]</a:t>
            </a:r>
            <a:r>
              <a:rPr lang="en-US" altLang="en-US" sz="2200" b="1" kern="1200" dirty="0">
                <a:solidFill>
                  <a:srgbClr val="000000"/>
                </a:solidFill>
                <a:latin typeface="Arial (Body)"/>
                <a:ea typeface="+mn-ea"/>
                <a:cs typeface="+mn-cs"/>
              </a:rPr>
              <a:t> </a:t>
            </a:r>
            <a:r>
              <a:rPr lang="en-US" altLang="en-US" sz="2200" kern="1200" dirty="0">
                <a:solidFill>
                  <a:srgbClr val="000000"/>
                </a:solidFill>
                <a:latin typeface="Arial (Body)"/>
                <a:ea typeface="+mn-ea"/>
                <a:cs typeface="+mn-cs"/>
              </a:rPr>
              <a:t>to </a:t>
            </a:r>
            <a:r>
              <a:rPr lang="en-US" altLang="en-US" sz="2200" kern="1200" dirty="0">
                <a:solidFill>
                  <a:srgbClr val="000000"/>
                </a:solidFill>
                <a:latin typeface="Consolas" panose="020B0609020204030204" pitchFamily="49" charset="0"/>
                <a:ea typeface="+mn-ea"/>
                <a:cs typeface="+mn-cs"/>
              </a:rPr>
              <a:t>a[3]</a:t>
            </a:r>
            <a:r>
              <a:rPr lang="en-US" altLang="en-US" sz="2200" kern="1200" dirty="0">
                <a:solidFill>
                  <a:srgbClr val="000000"/>
                </a:solidFill>
                <a:latin typeface="Arial (Body)"/>
                <a:ea typeface="+mn-ea"/>
                <a:cs typeface="+mn-cs"/>
              </a:rPr>
              <a:t>, and so on until it completes the pass by comparing </a:t>
            </a:r>
            <a:r>
              <a:rPr lang="en-US" altLang="en-US" sz="2200" kern="1200" dirty="0">
                <a:solidFill>
                  <a:srgbClr val="000000"/>
                </a:solidFill>
                <a:latin typeface="Consolas" panose="020B0609020204030204" pitchFamily="49" charset="0"/>
                <a:ea typeface="+mn-ea"/>
                <a:cs typeface="+mn-cs"/>
              </a:rPr>
              <a:t>a[8]</a:t>
            </a:r>
            <a:r>
              <a:rPr lang="en-US" altLang="en-US" sz="2200" b="1" kern="1200" dirty="0">
                <a:solidFill>
                  <a:srgbClr val="000000"/>
                </a:solidFill>
                <a:latin typeface="Arial (Body)"/>
                <a:ea typeface="+mn-ea"/>
                <a:cs typeface="+mn-cs"/>
              </a:rPr>
              <a:t> </a:t>
            </a:r>
            <a:r>
              <a:rPr lang="en-US" altLang="en-US" sz="2200" kern="1200" dirty="0">
                <a:solidFill>
                  <a:srgbClr val="000000"/>
                </a:solidFill>
                <a:latin typeface="Arial (Body)"/>
                <a:ea typeface="+mn-ea"/>
                <a:cs typeface="+mn-cs"/>
              </a:rPr>
              <a:t>to </a:t>
            </a:r>
            <a:r>
              <a:rPr lang="en-US" altLang="en-US" sz="2200" kern="1200" dirty="0" smtClean="0">
                <a:solidFill>
                  <a:srgbClr val="000000"/>
                </a:solidFill>
                <a:latin typeface="Consolas" panose="020B0609020204030204" pitchFamily="49" charset="0"/>
                <a:ea typeface="+mn-ea"/>
                <a:cs typeface="+mn-cs"/>
              </a:rPr>
              <a:t>a[9]</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Although there are 10 elements, only nine comparisons are </a:t>
            </a:r>
            <a:r>
              <a:rPr lang="en-US" altLang="en-US" sz="2200" kern="1200" dirty="0" smtClean="0">
                <a:solidFill>
                  <a:srgbClr val="000000"/>
                </a:solidFill>
                <a:latin typeface="Arial (Body)"/>
                <a:ea typeface="+mn-ea"/>
                <a:cs typeface="+mn-cs"/>
              </a:rPr>
              <a:t>performed.</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Because of the way the successive comparisons are made, a large value may move down the array many positions on a single pass, but a small value may move up only one </a:t>
            </a:r>
            <a:r>
              <a:rPr lang="en-US" altLang="en-US" sz="2200" kern="1200" dirty="0" smtClean="0">
                <a:solidFill>
                  <a:srgbClr val="000000"/>
                </a:solidFill>
                <a:latin typeface="Arial (Body)"/>
                <a:ea typeface="+mn-ea"/>
                <a:cs typeface="+mn-cs"/>
              </a:rPr>
              <a:t>position.</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On the first pass, the largest value is guaranteed to sink to the bottom element of the array, </a:t>
            </a:r>
            <a:r>
              <a:rPr lang="en-US" altLang="en-US" sz="2200" kern="1200" dirty="0" smtClean="0">
                <a:solidFill>
                  <a:srgbClr val="000000"/>
                </a:solidFill>
                <a:latin typeface="Consolas" panose="020B0609020204030204" pitchFamily="49" charset="0"/>
                <a:ea typeface="+mn-ea"/>
                <a:cs typeface="+mn-cs"/>
              </a:rPr>
              <a:t>a[9]</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130023467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6.8 Sorting Arrays </a:t>
            </a:r>
            <a:r>
              <a:rPr lang="en-US" sz="2000" b="0" kern="1200" dirty="0" smtClean="0">
                <a:latin typeface="Times New Roman" panose="02020603050405020304" pitchFamily="18" charset="0"/>
                <a:ea typeface="+mj-ea"/>
                <a:cs typeface="+mj-cs"/>
              </a:rPr>
              <a:t>(5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47040"/>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On the second pass, the second-largest value is guaranteed to sink to </a:t>
            </a:r>
            <a:r>
              <a:rPr lang="en-US" altLang="en-US" sz="2400" kern="1200" dirty="0" smtClean="0">
                <a:solidFill>
                  <a:srgbClr val="000000"/>
                </a:solidFill>
                <a:latin typeface="Consolas" panose="020B0609020204030204" pitchFamily="49" charset="0"/>
                <a:ea typeface="+mn-ea"/>
                <a:cs typeface="+mn-cs"/>
              </a:rPr>
              <a:t>a[8]</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On the ninth pass, the ninth-largest value sinks to </a:t>
            </a:r>
            <a:r>
              <a:rPr lang="en-US" altLang="en-US" sz="2400" kern="1200" dirty="0" smtClean="0">
                <a:solidFill>
                  <a:srgbClr val="000000"/>
                </a:solidFill>
                <a:latin typeface="Consolas" panose="020B0609020204030204" pitchFamily="49" charset="0"/>
                <a:ea typeface="+mn-ea"/>
                <a:cs typeface="+mn-cs"/>
              </a:rPr>
              <a:t>a[1]</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This leaves the smallest value in </a:t>
            </a:r>
            <a:r>
              <a:rPr lang="en-US" altLang="en-US" sz="2400" kern="1200" dirty="0">
                <a:solidFill>
                  <a:srgbClr val="000000"/>
                </a:solidFill>
                <a:latin typeface="Consolas" panose="020B0609020204030204" pitchFamily="49" charset="0"/>
                <a:ea typeface="+mn-ea"/>
                <a:cs typeface="+mn-cs"/>
              </a:rPr>
              <a:t>a[0],</a:t>
            </a:r>
            <a:r>
              <a:rPr lang="en-US" altLang="en-US" sz="2400" kern="1200" dirty="0">
                <a:solidFill>
                  <a:srgbClr val="000000"/>
                </a:solidFill>
                <a:latin typeface="+mn-lt"/>
                <a:ea typeface="+mn-ea"/>
                <a:cs typeface="+mn-cs"/>
              </a:rPr>
              <a:t> </a:t>
            </a:r>
            <a:r>
              <a:rPr lang="en-US" altLang="en-US" sz="2400" kern="1200" dirty="0">
                <a:solidFill>
                  <a:srgbClr val="000000"/>
                </a:solidFill>
                <a:latin typeface="Arial (Body)"/>
                <a:ea typeface="+mn-ea"/>
                <a:cs typeface="+mn-cs"/>
              </a:rPr>
              <a:t>so only </a:t>
            </a:r>
            <a:r>
              <a:rPr lang="en-US" altLang="en-US" sz="2400" b="1" kern="1200" dirty="0">
                <a:solidFill>
                  <a:srgbClr val="000000"/>
                </a:solidFill>
                <a:latin typeface="+mn-lt"/>
                <a:ea typeface="+mn-ea"/>
                <a:cs typeface="+mn-cs"/>
              </a:rPr>
              <a:t>nine</a:t>
            </a:r>
            <a:r>
              <a:rPr lang="en-US" altLang="en-US" sz="2400" kern="1200" dirty="0">
                <a:solidFill>
                  <a:srgbClr val="000000"/>
                </a:solidFill>
                <a:latin typeface="Arial (Body)"/>
                <a:ea typeface="+mn-ea"/>
                <a:cs typeface="+mn-cs"/>
              </a:rPr>
              <a:t> passes of the array are needed to sort the array, even though there are </a:t>
            </a:r>
            <a:r>
              <a:rPr lang="en-US" altLang="en-US" sz="2400" b="1" kern="1200" dirty="0">
                <a:solidFill>
                  <a:srgbClr val="000000"/>
                </a:solidFill>
                <a:latin typeface="+mn-lt"/>
                <a:ea typeface="+mn-ea"/>
                <a:cs typeface="+mn-cs"/>
              </a:rPr>
              <a:t>ten</a:t>
            </a:r>
            <a:r>
              <a:rPr lang="en-US" altLang="en-US" sz="2400" kern="1200" dirty="0">
                <a:solidFill>
                  <a:srgbClr val="000000"/>
                </a:solidFill>
                <a:latin typeface="Arial (Body)"/>
                <a:ea typeface="+mn-ea"/>
                <a:cs typeface="+mn-cs"/>
              </a:rPr>
              <a:t> elements.</a:t>
            </a:r>
          </a:p>
          <a:p>
            <a:pPr marL="255651" lvl="0" indent="-255651">
              <a:spcAft>
                <a:spcPct val="0"/>
              </a:spcAft>
              <a:tabLst/>
            </a:pPr>
            <a:r>
              <a:rPr lang="en-US" altLang="en-US" sz="2400" kern="1200" dirty="0">
                <a:solidFill>
                  <a:srgbClr val="000000"/>
                </a:solidFill>
                <a:latin typeface="Arial (Body)"/>
                <a:ea typeface="+mn-ea"/>
                <a:cs typeface="+mn-cs"/>
              </a:rPr>
              <a:t>The sorting is performed by the nested for </a:t>
            </a:r>
            <a:r>
              <a:rPr lang="en-US" altLang="en-US" sz="2400" kern="1200" dirty="0" smtClean="0">
                <a:solidFill>
                  <a:srgbClr val="000000"/>
                </a:solidFill>
                <a:latin typeface="Arial (Body)"/>
                <a:ea typeface="+mn-ea"/>
                <a:cs typeface="+mn-cs"/>
              </a:rPr>
              <a:t>loops.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086310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6.2 Arrays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first element in every array is the </a:t>
            </a:r>
            <a:r>
              <a:rPr lang="en-US" altLang="en-US" sz="2400" b="1" kern="1200" dirty="0">
                <a:solidFill>
                  <a:srgbClr val="000000"/>
                </a:solidFill>
                <a:latin typeface="Arial (Body)"/>
                <a:ea typeface="+mn-ea"/>
                <a:cs typeface="+mn-cs"/>
              </a:rPr>
              <a:t>zeroth </a:t>
            </a:r>
            <a:r>
              <a:rPr lang="en-US" altLang="en-US" sz="2400" b="1" kern="1200" dirty="0" smtClean="0">
                <a:solidFill>
                  <a:srgbClr val="000000"/>
                </a:solidFill>
                <a:latin typeface="Arial (Body)"/>
                <a:ea typeface="+mn-ea"/>
                <a:cs typeface="+mn-cs"/>
              </a:rPr>
              <a:t>element</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An array name, like other identifiers, can contain only letters, digits and underscores and cannot begin with a digit.</a:t>
            </a:r>
          </a:p>
          <a:p>
            <a:pPr marL="255651" lvl="0" indent="-255651">
              <a:spcAft>
                <a:spcPct val="0"/>
              </a:spcAft>
              <a:tabLst/>
            </a:pPr>
            <a:r>
              <a:rPr lang="en-US" altLang="en-US" sz="2400" kern="1200" dirty="0">
                <a:solidFill>
                  <a:srgbClr val="000000"/>
                </a:solidFill>
                <a:latin typeface="Arial (Body)"/>
                <a:ea typeface="+mn-ea"/>
                <a:cs typeface="+mn-cs"/>
              </a:rPr>
              <a:t>The position number within square brackets is called an </a:t>
            </a:r>
            <a:r>
              <a:rPr lang="en-US" altLang="en-US" sz="2400" b="1" kern="1200" dirty="0">
                <a:solidFill>
                  <a:srgbClr val="000000"/>
                </a:solidFill>
                <a:latin typeface="Arial (Body)"/>
                <a:ea typeface="+mn-ea"/>
                <a:cs typeface="+mn-cs"/>
              </a:rPr>
              <a:t>index</a:t>
            </a:r>
            <a:r>
              <a:rPr lang="en-US" altLang="en-US" sz="2400" kern="1200" dirty="0">
                <a:solidFill>
                  <a:srgbClr val="000000"/>
                </a:solidFill>
                <a:latin typeface="Arial (Body)"/>
                <a:ea typeface="+mn-ea"/>
                <a:cs typeface="+mn-cs"/>
              </a:rPr>
              <a:t> or </a:t>
            </a:r>
            <a:r>
              <a:rPr lang="en-US" altLang="en-US" sz="2400" b="1" kern="1200" dirty="0" smtClean="0">
                <a:solidFill>
                  <a:srgbClr val="000000"/>
                </a:solidFill>
                <a:latin typeface="Arial (Body)"/>
                <a:ea typeface="+mn-ea"/>
                <a:cs typeface="+mn-cs"/>
              </a:rPr>
              <a:t>subscript</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An index must be an integer or an integer </a:t>
            </a:r>
            <a:r>
              <a:rPr lang="en-US" altLang="en-US" sz="2400" kern="1200" dirty="0" smtClean="0">
                <a:solidFill>
                  <a:srgbClr val="000000"/>
                </a:solidFill>
                <a:latin typeface="Arial (Body)"/>
                <a:ea typeface="+mn-ea"/>
                <a:cs typeface="+mn-cs"/>
              </a:rPr>
              <a:t>expression.</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60039236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6.8 Sorting Arrays </a:t>
            </a:r>
            <a:r>
              <a:rPr lang="en-US" sz="2000" b="0" kern="1200" dirty="0" smtClean="0">
                <a:latin typeface="Times New Roman" panose="02020603050405020304" pitchFamily="18" charset="0"/>
                <a:ea typeface="+mj-ea"/>
                <a:cs typeface="+mj-cs"/>
              </a:rPr>
              <a:t>(6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38688"/>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If a swap is necessary, it’s performed by the three </a:t>
            </a:r>
            <a:r>
              <a:rPr lang="en-US" altLang="en-US" sz="2200" kern="1200" dirty="0" smtClean="0">
                <a:solidFill>
                  <a:srgbClr val="000000"/>
                </a:solidFill>
                <a:latin typeface="Arial (Body)"/>
                <a:ea typeface="+mn-ea"/>
                <a:cs typeface="+mn-cs"/>
              </a:rPr>
              <a:t>assignments</a:t>
            </a:r>
          </a:p>
          <a:p>
            <a:pPr marL="742569" lvl="1" indent="-284400">
              <a:spcAft>
                <a:spcPct val="0"/>
              </a:spcAft>
            </a:pPr>
            <a:r>
              <a:rPr lang="en-US" altLang="en-US" sz="2200" kern="1200" dirty="0">
                <a:solidFill>
                  <a:srgbClr val="000000"/>
                </a:solidFill>
                <a:latin typeface="Arial (Body)"/>
                <a:ea typeface="+mn-ea"/>
                <a:cs typeface="+mn-cs"/>
              </a:rPr>
              <a:t> </a:t>
            </a:r>
            <a:endParaRPr lang="en-US" altLang="en-US" sz="2200" kern="1200" dirty="0" smtClean="0">
              <a:solidFill>
                <a:srgbClr val="000000"/>
              </a:solidFill>
              <a:latin typeface="Arial (Body)"/>
              <a:ea typeface="+mn-ea"/>
              <a:cs typeface="+mn-cs"/>
            </a:endParaRPr>
          </a:p>
        </p:txBody>
      </p:sp>
      <p:pic>
        <p:nvPicPr>
          <p:cNvPr id="5" name="Picture 4" descr="The computer code reads as follows. Line 1. hold equals a left bracket i right bracket semicolon. Line 2. a left bracket i right bracket equals a left bracket i plus 1 right bracket semicolon. Line 3. a left bracket i plus i right bracket equals hold semicolon."/>
          <p:cNvPicPr>
            <a:picLocks noChangeAspect="1"/>
          </p:cNvPicPr>
          <p:nvPr/>
        </p:nvPicPr>
        <p:blipFill rotWithShape="1">
          <a:blip r:embed="rId2"/>
          <a:srcRect l="8154" t="-1" b="675"/>
          <a:stretch/>
        </p:blipFill>
        <p:spPr>
          <a:xfrm>
            <a:off x="1118956" y="2054304"/>
            <a:ext cx="2864561" cy="1214558"/>
          </a:xfrm>
          <a:prstGeom prst="rect">
            <a:avLst/>
          </a:prstGeom>
        </p:spPr>
      </p:pic>
      <p:sp>
        <p:nvSpPr>
          <p:cNvPr id="4" name="Text Placeholder 3"/>
          <p:cNvSpPr>
            <a:spLocks noGrp="1"/>
          </p:cNvSpPr>
          <p:nvPr>
            <p:ph type="body" idx="2"/>
          </p:nvPr>
        </p:nvSpPr>
        <p:spPr>
          <a:xfrm>
            <a:off x="457200" y="3162069"/>
            <a:ext cx="8229600" cy="1364211"/>
          </a:xfrm>
        </p:spPr>
        <p:txBody>
          <a:bodyPr/>
          <a:lstStyle/>
          <a:p>
            <a:pPr lvl="0" indent="0">
              <a:spcAft>
                <a:spcPct val="0"/>
              </a:spcAft>
              <a:buNone/>
              <a:tabLst/>
            </a:pPr>
            <a:r>
              <a:rPr lang="en-US" altLang="en-US" sz="2200" kern="1200" dirty="0">
                <a:solidFill>
                  <a:srgbClr val="000000"/>
                </a:solidFill>
                <a:latin typeface="Arial (Body)"/>
              </a:rPr>
              <a:t>where the extra variable </a:t>
            </a:r>
            <a:r>
              <a:rPr lang="en-US" altLang="en-US" sz="2200" kern="1200" dirty="0">
                <a:solidFill>
                  <a:srgbClr val="000000"/>
                </a:solidFill>
                <a:latin typeface="Consolas" panose="020B0609020204030204" pitchFamily="49" charset="0"/>
              </a:rPr>
              <a:t>hold</a:t>
            </a:r>
            <a:r>
              <a:rPr lang="en-US" altLang="en-US" sz="2200" kern="1200" dirty="0">
                <a:solidFill>
                  <a:srgbClr val="000000"/>
                </a:solidFill>
                <a:latin typeface="Arial (Body)"/>
              </a:rPr>
              <a:t> temporarily stores one of the two values being swapped.</a:t>
            </a:r>
          </a:p>
          <a:p>
            <a:pPr marL="255651" lvl="0" indent="-255651">
              <a:spcAft>
                <a:spcPct val="0"/>
              </a:spcAft>
              <a:tabLst/>
            </a:pPr>
            <a:r>
              <a:rPr lang="en-US" altLang="en-US" sz="2200" kern="1200" dirty="0">
                <a:solidFill>
                  <a:srgbClr val="000000"/>
                </a:solidFill>
                <a:latin typeface="Arial (Body)"/>
              </a:rPr>
              <a:t>The swap cannot be performed with only the two </a:t>
            </a:r>
            <a:r>
              <a:rPr lang="en-US" altLang="en-US" sz="2200" kern="1200" dirty="0" smtClean="0">
                <a:solidFill>
                  <a:srgbClr val="000000"/>
                </a:solidFill>
                <a:latin typeface="Arial (Body)"/>
              </a:rPr>
              <a:t>assignments</a:t>
            </a:r>
          </a:p>
          <a:p>
            <a:pPr marL="742569" lvl="1" indent="-284400">
              <a:spcAft>
                <a:spcPct val="0"/>
              </a:spcAft>
            </a:pPr>
            <a:r>
              <a:rPr lang="en-US" sz="2200" kern="1200" dirty="0">
                <a:solidFill>
                  <a:srgbClr val="000000"/>
                </a:solidFill>
                <a:latin typeface="Arial (Body)"/>
              </a:rPr>
              <a:t> </a:t>
            </a:r>
            <a:endParaRPr lang="en-US" sz="2200" dirty="0"/>
          </a:p>
        </p:txBody>
      </p:sp>
      <p:pic>
        <p:nvPicPr>
          <p:cNvPr id="6" name="Picture 5" descr="The computer code reads as follows. Line1. a left bracket i right bracket equals a left bracket i plus 1 right bracket semicolon. Line 2. a left bracket i plus 1 right bracket equals a left bracket i right bracket semicolon."/>
          <p:cNvPicPr>
            <a:picLocks noChangeAspect="1"/>
          </p:cNvPicPr>
          <p:nvPr/>
        </p:nvPicPr>
        <p:blipFill rotWithShape="1">
          <a:blip r:embed="rId3"/>
          <a:srcRect l="11796" b="19723"/>
          <a:stretch/>
        </p:blipFill>
        <p:spPr>
          <a:xfrm>
            <a:off x="1211352" y="4483314"/>
            <a:ext cx="2862647" cy="763252"/>
          </a:xfrm>
          <a:prstGeom prst="rect">
            <a:avLst/>
          </a:prstGeom>
        </p:spPr>
      </p:pic>
    </p:spTree>
    <p:extLst>
      <p:ext uri="{BB962C8B-B14F-4D97-AF65-F5344CB8AC3E}">
        <p14:creationId xmlns:p14="http://schemas.microsoft.com/office/powerpoint/2010/main" val="107186231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6.8 Sorting Arrays </a:t>
            </a:r>
            <a:r>
              <a:rPr lang="en-US" sz="2000" b="0" kern="1200" dirty="0" smtClean="0">
                <a:latin typeface="Times New Roman" panose="02020603050405020304" pitchFamily="18" charset="0"/>
                <a:ea typeface="+mj-ea"/>
                <a:cs typeface="+mj-cs"/>
              </a:rPr>
              <a:t>(7 of 7)</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23190"/>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If, for example, </a:t>
            </a:r>
            <a:r>
              <a:rPr lang="en-US" altLang="en-US" sz="2200" kern="1200" dirty="0">
                <a:solidFill>
                  <a:srgbClr val="000000"/>
                </a:solidFill>
                <a:latin typeface="Consolas" panose="020B0609020204030204" pitchFamily="49" charset="0"/>
                <a:ea typeface="+mn-ea"/>
                <a:cs typeface="+mn-cs"/>
              </a:rPr>
              <a:t>a[i]</a:t>
            </a:r>
            <a:r>
              <a:rPr lang="en-US" altLang="en-US" sz="2200" kern="1200" dirty="0">
                <a:solidFill>
                  <a:srgbClr val="000000"/>
                </a:solidFill>
                <a:latin typeface="Arial (Body)"/>
                <a:ea typeface="+mn-ea"/>
                <a:cs typeface="+mn-cs"/>
              </a:rPr>
              <a:t> is</a:t>
            </a:r>
            <a:r>
              <a:rPr lang="en-US" altLang="en-US" sz="2200" b="1" kern="1200" dirty="0">
                <a:solidFill>
                  <a:srgbClr val="000000"/>
                </a:solidFill>
                <a:latin typeface="Arial (Body)"/>
                <a:ea typeface="+mn-ea"/>
                <a:cs typeface="+mn-cs"/>
              </a:rPr>
              <a:t> </a:t>
            </a:r>
            <a:r>
              <a:rPr lang="en-US" altLang="en-US" sz="2200" kern="1200" dirty="0">
                <a:solidFill>
                  <a:srgbClr val="000000"/>
                </a:solidFill>
                <a:latin typeface="Consolas" panose="020B0609020204030204" pitchFamily="49" charset="0"/>
                <a:ea typeface="+mn-ea"/>
                <a:cs typeface="+mn-cs"/>
              </a:rPr>
              <a:t>7</a:t>
            </a:r>
            <a:r>
              <a:rPr lang="en-US" altLang="en-US" sz="2200" b="1" kern="1200" dirty="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and</a:t>
            </a:r>
            <a:endParaRPr lang="en-US" altLang="en-US" sz="2200" kern="1200" dirty="0">
              <a:solidFill>
                <a:srgbClr val="000000"/>
              </a:solidFill>
              <a:latin typeface="Arial (Body)"/>
              <a:ea typeface="+mn-ea"/>
              <a:cs typeface="+mn-cs"/>
            </a:endParaRPr>
          </a:p>
        </p:txBody>
      </p:sp>
      <p:graphicFrame>
        <p:nvGraphicFramePr>
          <p:cNvPr id="5" name="Object 4" descr="A left bracket I + 1 right bracket."/>
          <p:cNvGraphicFramePr>
            <a:graphicFrameLocks noChangeAspect="1"/>
          </p:cNvGraphicFramePr>
          <p:nvPr>
            <p:extLst>
              <p:ext uri="{D42A27DB-BD31-4B8C-83A1-F6EECF244321}">
                <p14:modId xmlns:p14="http://schemas.microsoft.com/office/powerpoint/2010/main" val="329880261"/>
              </p:ext>
            </p:extLst>
          </p:nvPr>
        </p:nvGraphicFramePr>
        <p:xfrm>
          <a:off x="4459236" y="1655311"/>
          <a:ext cx="1079945" cy="449976"/>
        </p:xfrm>
        <a:graphic>
          <a:graphicData uri="http://schemas.openxmlformats.org/presentationml/2006/ole">
            <mc:AlternateContent xmlns:mc="http://schemas.openxmlformats.org/markup-compatibility/2006">
              <mc:Choice xmlns:v="urn:schemas-microsoft-com:vml" Requires="v">
                <p:oleObj spid="_x0000_s17765" name="Equation" r:id="rId3" imgW="609480" imgH="253800" progId="Equation.DSMT4">
                  <p:embed/>
                </p:oleObj>
              </mc:Choice>
              <mc:Fallback>
                <p:oleObj name="Equation" r:id="rId3" imgW="609480" imgH="253800" progId="Equation.DSMT4">
                  <p:embed/>
                  <p:pic>
                    <p:nvPicPr>
                      <p:cNvPr id="0" name=""/>
                      <p:cNvPicPr/>
                      <p:nvPr/>
                    </p:nvPicPr>
                    <p:blipFill>
                      <a:blip r:embed="rId4"/>
                      <a:stretch>
                        <a:fillRect/>
                      </a:stretch>
                    </p:blipFill>
                    <p:spPr>
                      <a:xfrm>
                        <a:off x="4459236" y="1655311"/>
                        <a:ext cx="1079945" cy="449976"/>
                      </a:xfrm>
                      <a:prstGeom prst="rect">
                        <a:avLst/>
                      </a:prstGeom>
                    </p:spPr>
                  </p:pic>
                </p:oleObj>
              </mc:Fallback>
            </mc:AlternateContent>
          </a:graphicData>
        </a:graphic>
      </p:graphicFrame>
      <p:sp>
        <p:nvSpPr>
          <p:cNvPr id="4" name="Text Placeholder 3"/>
          <p:cNvSpPr>
            <a:spLocks noGrp="1"/>
          </p:cNvSpPr>
          <p:nvPr>
            <p:ph type="body" idx="2"/>
          </p:nvPr>
        </p:nvSpPr>
        <p:spPr>
          <a:xfrm>
            <a:off x="457200" y="1632812"/>
            <a:ext cx="8229600" cy="4733925"/>
          </a:xfrm>
        </p:spPr>
        <p:txBody>
          <a:bodyPr/>
          <a:lstStyle/>
          <a:p>
            <a:pPr marL="255588" indent="4773613">
              <a:spcAft>
                <a:spcPct val="0"/>
              </a:spcAft>
              <a:buNone/>
            </a:pPr>
            <a:r>
              <a:rPr lang="en-US" altLang="en-US" sz="2200" kern="1200" dirty="0">
                <a:solidFill>
                  <a:srgbClr val="000000"/>
                </a:solidFill>
                <a:latin typeface="Arial (Body)"/>
              </a:rPr>
              <a:t>is </a:t>
            </a:r>
            <a:r>
              <a:rPr lang="en-US" altLang="en-US" sz="2200" kern="1200" dirty="0">
                <a:solidFill>
                  <a:srgbClr val="000000"/>
                </a:solidFill>
                <a:latin typeface="Consolas" panose="020B0609020204030204" pitchFamily="49" charset="0"/>
              </a:rPr>
              <a:t>5</a:t>
            </a:r>
            <a:r>
              <a:rPr lang="en-US" altLang="en-US" sz="2200" kern="1200" dirty="0">
                <a:solidFill>
                  <a:srgbClr val="000000"/>
                </a:solidFill>
                <a:latin typeface="Arial (Body)"/>
              </a:rPr>
              <a:t>, </a:t>
            </a:r>
            <a:r>
              <a:rPr lang="en-US" altLang="en-US" sz="2200" kern="1200" dirty="0" smtClean="0">
                <a:solidFill>
                  <a:srgbClr val="000000"/>
                </a:solidFill>
                <a:latin typeface="Arial (Body)"/>
              </a:rPr>
              <a:t>after </a:t>
            </a:r>
            <a:r>
              <a:rPr lang="en-US" altLang="en-US" sz="2200" kern="1200" dirty="0">
                <a:solidFill>
                  <a:srgbClr val="000000"/>
                </a:solidFill>
                <a:latin typeface="Arial (Body)"/>
              </a:rPr>
              <a:t>the first assignment both values will be </a:t>
            </a:r>
            <a:r>
              <a:rPr lang="en-US" altLang="en-US" sz="2200" kern="1200" dirty="0">
                <a:solidFill>
                  <a:srgbClr val="000000"/>
                </a:solidFill>
                <a:latin typeface="Consolas" panose="020B0609020204030204" pitchFamily="49" charset="0"/>
              </a:rPr>
              <a:t>5</a:t>
            </a:r>
            <a:r>
              <a:rPr lang="en-US" altLang="en-US" sz="2200" kern="1200" dirty="0">
                <a:solidFill>
                  <a:srgbClr val="000000"/>
                </a:solidFill>
                <a:latin typeface="Arial (Body)"/>
              </a:rPr>
              <a:t> and the value </a:t>
            </a:r>
            <a:r>
              <a:rPr lang="en-US" altLang="en-US" sz="2200" kern="1200" dirty="0">
                <a:solidFill>
                  <a:srgbClr val="000000"/>
                </a:solidFill>
                <a:latin typeface="Consolas" panose="020B0609020204030204" pitchFamily="49" charset="0"/>
              </a:rPr>
              <a:t>7</a:t>
            </a:r>
            <a:r>
              <a:rPr lang="en-US" altLang="en-US" sz="2200" kern="1200" dirty="0">
                <a:solidFill>
                  <a:srgbClr val="000000"/>
                </a:solidFill>
                <a:latin typeface="Arial (Body)"/>
              </a:rPr>
              <a:t> will be lost—hence the need for the extra variable </a:t>
            </a:r>
            <a:r>
              <a:rPr lang="en-US" altLang="en-US" sz="2200" kern="1200" dirty="0">
                <a:solidFill>
                  <a:srgbClr val="000000"/>
                </a:solidFill>
                <a:latin typeface="Consolas" panose="020B0609020204030204" pitchFamily="49" charset="0"/>
              </a:rPr>
              <a:t>hold</a:t>
            </a:r>
            <a:r>
              <a:rPr lang="en-US" altLang="en-US" sz="2200" kern="1200" dirty="0">
                <a:solidFill>
                  <a:srgbClr val="000000"/>
                </a:solidFill>
                <a:latin typeface="Arial (Body)"/>
              </a:rPr>
              <a:t>.</a:t>
            </a:r>
          </a:p>
          <a:p>
            <a:pPr marL="255651" lvl="0" indent="-255651">
              <a:spcAft>
                <a:spcPct val="0"/>
              </a:spcAft>
              <a:tabLst/>
            </a:pPr>
            <a:r>
              <a:rPr lang="en-US" altLang="en-US" sz="2200" kern="1200" dirty="0">
                <a:solidFill>
                  <a:srgbClr val="000000"/>
                </a:solidFill>
                <a:latin typeface="Arial (Body)"/>
              </a:rPr>
              <a:t>The chief virtue of the bubble sort is that it’s easy to program.</a:t>
            </a:r>
          </a:p>
          <a:p>
            <a:pPr marL="255651" lvl="0" indent="-255651">
              <a:spcAft>
                <a:spcPct val="0"/>
              </a:spcAft>
              <a:tabLst/>
            </a:pPr>
            <a:r>
              <a:rPr lang="en-US" altLang="en-US" sz="2200" kern="1200" dirty="0">
                <a:solidFill>
                  <a:srgbClr val="000000"/>
                </a:solidFill>
                <a:latin typeface="Arial (Body)"/>
              </a:rPr>
              <a:t>However, it runs slowly because every exchange moves an element only one position closer to its final destination.</a:t>
            </a:r>
          </a:p>
          <a:p>
            <a:pPr marL="255651" lvl="0" indent="-255651">
              <a:spcAft>
                <a:spcPct val="0"/>
              </a:spcAft>
              <a:tabLst/>
            </a:pPr>
            <a:r>
              <a:rPr lang="en-US" altLang="en-US" sz="2200" kern="1200" dirty="0">
                <a:solidFill>
                  <a:srgbClr val="000000"/>
                </a:solidFill>
                <a:latin typeface="Arial (Body)"/>
              </a:rPr>
              <a:t>This becomes apparent when sorting large arrays.</a:t>
            </a:r>
          </a:p>
          <a:p>
            <a:pPr marL="255651" lvl="0" indent="-255651">
              <a:spcAft>
                <a:spcPct val="0"/>
              </a:spcAft>
              <a:tabLst/>
            </a:pPr>
            <a:r>
              <a:rPr lang="en-US" altLang="en-US" sz="2200" kern="1200" dirty="0">
                <a:solidFill>
                  <a:srgbClr val="000000"/>
                </a:solidFill>
                <a:latin typeface="Arial (Body)"/>
              </a:rPr>
              <a:t>In the exercises, we’ll develop more efficient versions of the bubble sort.</a:t>
            </a:r>
          </a:p>
          <a:p>
            <a:pPr marL="255651" lvl="0" indent="-255651">
              <a:spcAft>
                <a:spcPct val="0"/>
              </a:spcAft>
              <a:tabLst/>
            </a:pPr>
            <a:r>
              <a:rPr lang="en-US" altLang="en-US" sz="2200" kern="1200" dirty="0">
                <a:solidFill>
                  <a:srgbClr val="000000"/>
                </a:solidFill>
                <a:latin typeface="Arial (Body)"/>
              </a:rPr>
              <a:t>Far more efficient sorts than the bubble sort have been developed</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362958863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6.9 Case Study: Computing Mean, Median and Mode Using Arrays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24203"/>
          </a:xfrm>
        </p:spPr>
        <p:txBody>
          <a:bodyPr wrap="square" lIns="91425" tIns="91425" rIns="91425" bIns="91425">
            <a:spAutoFit/>
          </a:bodyPr>
          <a:lstStyle/>
          <a:p>
            <a:pPr marL="255651" lvl="0" indent="-255651">
              <a:spcAft>
                <a:spcPct val="0"/>
              </a:spcAft>
              <a:tabLst/>
            </a:pPr>
            <a:r>
              <a:rPr lang="en-US" altLang="en-US" sz="2000" kern="1200" dirty="0">
                <a:solidFill>
                  <a:srgbClr val="000000"/>
                </a:solidFill>
                <a:latin typeface="Arial (Body)"/>
                <a:ea typeface="+mn-ea"/>
                <a:cs typeface="+mn-cs"/>
              </a:rPr>
              <a:t>Computers are commonly used for </a:t>
            </a:r>
            <a:r>
              <a:rPr lang="en-US" altLang="en-US" sz="2000" b="1" kern="1200" dirty="0">
                <a:solidFill>
                  <a:srgbClr val="000000"/>
                </a:solidFill>
                <a:latin typeface="Arial (Body)"/>
                <a:ea typeface="+mn-ea"/>
                <a:cs typeface="+mn-cs"/>
              </a:rPr>
              <a:t>survey data analysis</a:t>
            </a:r>
            <a:r>
              <a:rPr lang="en-US" altLang="en-US" sz="2000" kern="1200" dirty="0">
                <a:solidFill>
                  <a:srgbClr val="000000"/>
                </a:solidFill>
                <a:latin typeface="Arial (Body)"/>
                <a:ea typeface="+mn-ea"/>
                <a:cs typeface="+mn-cs"/>
              </a:rPr>
              <a:t> to compile and analyze the results of surveys and opinion </a:t>
            </a:r>
            <a:r>
              <a:rPr lang="en-US" altLang="en-US" sz="2000" kern="1200" dirty="0" smtClean="0">
                <a:solidFill>
                  <a:srgbClr val="000000"/>
                </a:solidFill>
                <a:latin typeface="Arial (Body)"/>
                <a:ea typeface="+mn-ea"/>
                <a:cs typeface="+mn-cs"/>
              </a:rPr>
              <a:t>polls.</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Figure 6.16 uses array</a:t>
            </a:r>
            <a:r>
              <a:rPr lang="en-US" altLang="en-US" sz="2000" b="1" kern="1200" dirty="0">
                <a:solidFill>
                  <a:srgbClr val="000000"/>
                </a:solidFill>
                <a:latin typeface="Arial (Body)"/>
                <a:ea typeface="+mn-ea"/>
                <a:cs typeface="+mn-cs"/>
              </a:rPr>
              <a:t> </a:t>
            </a:r>
            <a:r>
              <a:rPr lang="en-US" altLang="en-US" sz="2000" kern="1200" dirty="0">
                <a:solidFill>
                  <a:srgbClr val="000000"/>
                </a:solidFill>
                <a:latin typeface="Consolas" panose="020B0609020204030204" pitchFamily="49" charset="0"/>
                <a:ea typeface="+mn-ea"/>
                <a:cs typeface="+mn-cs"/>
              </a:rPr>
              <a:t>response</a:t>
            </a:r>
            <a:r>
              <a:rPr lang="en-US" altLang="en-US" sz="2000" b="1" kern="1200" dirty="0">
                <a:solidFill>
                  <a:srgbClr val="000000"/>
                </a:solidFill>
                <a:latin typeface="Arial (Body)"/>
                <a:ea typeface="+mn-ea"/>
                <a:cs typeface="+mn-cs"/>
              </a:rPr>
              <a:t> </a:t>
            </a:r>
            <a:r>
              <a:rPr lang="en-US" altLang="en-US" sz="2000" kern="1200" dirty="0">
                <a:solidFill>
                  <a:srgbClr val="000000"/>
                </a:solidFill>
                <a:latin typeface="Arial (Body)"/>
                <a:ea typeface="+mn-ea"/>
                <a:cs typeface="+mn-cs"/>
              </a:rPr>
              <a:t>initialized with 99 responses to a </a:t>
            </a:r>
            <a:r>
              <a:rPr lang="en-US" altLang="en-US" sz="2000" kern="1200" dirty="0" smtClean="0">
                <a:solidFill>
                  <a:srgbClr val="000000"/>
                </a:solidFill>
                <a:latin typeface="Arial (Body)"/>
                <a:ea typeface="+mn-ea"/>
                <a:cs typeface="+mn-cs"/>
              </a:rPr>
              <a:t>survey.</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Each response is a number from 1 to </a:t>
            </a:r>
            <a:r>
              <a:rPr lang="en-US" altLang="en-US" sz="2000" kern="1200" dirty="0" smtClean="0">
                <a:solidFill>
                  <a:srgbClr val="000000"/>
                </a:solidFill>
                <a:latin typeface="Arial (Body)"/>
                <a:ea typeface="+mn-ea"/>
                <a:cs typeface="+mn-cs"/>
              </a:rPr>
              <a:t>9.</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The program computes the mean, median and mode of the 99 values.</a:t>
            </a:r>
          </a:p>
          <a:p>
            <a:pPr marL="255651" lvl="0" indent="-255651">
              <a:spcAft>
                <a:spcPct val="0"/>
              </a:spcAft>
              <a:tabLst/>
            </a:pPr>
            <a:r>
              <a:rPr lang="en-US" altLang="en-US" sz="2000" kern="1200" dirty="0">
                <a:solidFill>
                  <a:srgbClr val="000000"/>
                </a:solidFill>
                <a:latin typeface="Arial (Body)"/>
                <a:ea typeface="+mn-ea"/>
                <a:cs typeface="+mn-cs"/>
              </a:rPr>
              <a:t>Figure </a:t>
            </a:r>
            <a:r>
              <a:rPr lang="en-US" altLang="en-US" sz="2000" kern="1200" dirty="0" smtClean="0">
                <a:solidFill>
                  <a:srgbClr val="000000"/>
                </a:solidFill>
                <a:latin typeface="Arial (Body)"/>
                <a:ea typeface="+mn-ea"/>
                <a:cs typeface="+mn-cs"/>
              </a:rPr>
              <a:t>6.17 (see slide 121) </a:t>
            </a:r>
            <a:r>
              <a:rPr lang="en-US" altLang="en-US" sz="2000" kern="1200" dirty="0">
                <a:solidFill>
                  <a:srgbClr val="000000"/>
                </a:solidFill>
                <a:latin typeface="Arial (Body)"/>
                <a:ea typeface="+mn-ea"/>
                <a:cs typeface="+mn-cs"/>
              </a:rPr>
              <a:t>contains a sample run of this </a:t>
            </a:r>
            <a:r>
              <a:rPr lang="en-US" altLang="en-US" sz="2000" kern="1200" dirty="0" smtClean="0">
                <a:solidFill>
                  <a:srgbClr val="000000"/>
                </a:solidFill>
                <a:latin typeface="Arial (Body)"/>
                <a:ea typeface="+mn-ea"/>
                <a:cs typeface="+mn-cs"/>
              </a:rPr>
              <a:t>program.</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This example includes most of the common manipulations usually required in array problems, including passing arrays to functions</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25839970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442513"/>
          </a:xfrm>
        </p:spPr>
        <p:txBody>
          <a:bodyPr anchor="t"/>
          <a:lstStyle/>
          <a:p>
            <a:r>
              <a:rPr lang="en-US" sz="3000" dirty="0"/>
              <a:t>Figure 6.16 Survey Data Analysis with Arrays: Computing the Mean, Median and Mode of the Data </a:t>
            </a:r>
            <a:r>
              <a:rPr lang="en-US" sz="2000" b="0" dirty="0"/>
              <a:t>(1 of </a:t>
            </a:r>
            <a:r>
              <a:rPr lang="en-US" sz="2000" b="0" dirty="0" smtClean="0"/>
              <a:t>8)</a:t>
            </a:r>
            <a:endParaRPr lang="en-IN" dirty="0"/>
          </a:p>
        </p:txBody>
      </p:sp>
      <p:pic>
        <p:nvPicPr>
          <p:cNvPr id="5" name="Picture 4" descr="The computer code has 157 lines. The lines read as follows. Line 1. forward slash forward slash F i g period 6 period 16 colon f i g 0 6 underscore 16 period c. Line 2. forward slash forward slash Survey data analysis with arrays colon. Line 3. forward slash forward slash computing the mean comma median and mode of the data period. Line 4. hash include left angle bracket s t d i o period h right angle bracket. Line 5. hash define SIZE 99. Line 6. Blank. Line 7. forward slash forward slash function prototypes. Line 8. void mean left parenthesis c o n s t unsigned i n t answer left bracket right bracket right parenthesis semicolon. Line 9. void median left parenthesis unsigned i n t answer left bracket right bracket right parenthesis semicolon. Line 10. void mode left parenthesis unsigned i n t, f r e q left bracket right bracket comma unsigned c o n s t, i n t answer left bracket right bracket right parenthesis semicolon. Line 11. void bubble Sort left parenthesis i n t, a left bracket right bracket right parenthesis semicolon. Line 12. void print Array left parenthesis unsigned c o n s t, i n t a left bracket right bracket right parenthesis semicolon. Line 13. Blank. Line 14. forward slash forward slash function main begins program execution. Line 15. i n t main left parenthesis void right parenthesis. Line 16. left brace. Line 17, indented once. unsigned i n t frequency left bracket 10 right bracket equals left brace 0 right brace semicolon forward slash forward slash initialize array frequency. Line 18. Blan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032" b="30818"/>
          <a:stretch/>
        </p:blipFill>
        <p:spPr>
          <a:xfrm>
            <a:off x="537584" y="2046029"/>
            <a:ext cx="8068830" cy="3999520"/>
          </a:xfrm>
          <a:prstGeom prst="rect">
            <a:avLst/>
          </a:prstGeom>
          <a:noFill/>
          <a:ln>
            <a:noFill/>
          </a:ln>
        </p:spPr>
      </p:pic>
    </p:spTree>
    <p:extLst>
      <p:ext uri="{BB962C8B-B14F-4D97-AF65-F5344CB8AC3E}">
        <p14:creationId xmlns:p14="http://schemas.microsoft.com/office/powerpoint/2010/main" val="37206109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476696"/>
          </a:xfrm>
        </p:spPr>
        <p:txBody>
          <a:bodyPr anchor="t"/>
          <a:lstStyle/>
          <a:p>
            <a:r>
              <a:rPr lang="en-US" sz="3000" dirty="0"/>
              <a:t>Figure 6.16 Survey Data Analysis with Arrays: Computing the Mean, Median and Mode of the Data </a:t>
            </a:r>
            <a:r>
              <a:rPr lang="en-US" sz="2000" b="0" dirty="0"/>
              <a:t>(2 of </a:t>
            </a:r>
            <a:r>
              <a:rPr lang="en-US" sz="2000" b="0" dirty="0" smtClean="0"/>
              <a:t>8)</a:t>
            </a:r>
            <a:endParaRPr lang="en-IN" sz="2000" dirty="0"/>
          </a:p>
        </p:txBody>
      </p:sp>
      <p:pic>
        <p:nvPicPr>
          <p:cNvPr id="5" name="Picture 4" descr="Line 19, indented once. forward slash forward slash initialize array response. Line 20, indented once. unsigned i n t response left bracket SIZE right bracket equals. Line 21, indented twice. left brace 6 comma 7 comma 8 comma 9 comma 8 comma 7 comma 8 comma 9 comma 8 comma 9 comma. Line 22, indented twice. 7 comma 8 comma 9 comma 5 comma 9 comma 8 comma 7 comma 8 comma 7 comma 8 comma. Line 23, indented twice. 6 comma 7 comma 8 comma 9 comma 3 comma 9 comma 8 comma 7 comma 8 comma 7 comma. Line 24, indented twice. 7 comma 8 comma 9 comma 8 comma 9 comma 8 comma 9 comma 7 comma 8 comma 9 comma. Line 25, indented twice. 6 comma 7 comma 8 comma 7 comma 8 comma 7 comma 9 comma 8 comma 9 comma 2 comma. Line 26, indented twice. 7 comma 8 comma 9 comma 8 comma 9 comma 8 comma 9 comma 7 comma 5 comma 3 comma. Line 27, indented twice. 5 comma 6 comma 7 comma 2 comma 5 comma 4 comma 9 comma 4 comma 6 comma 4 comma. Line 28, indented twice. 7 comma 8 comma 9 comma 6 comma 8 comma 7 comma 8 comma 9 comma 7 comma 8 comma. Line 29, indented twice. 7 comma 4 comma 4 comma 2 comma 5 comma 3 comma 8 comma 7 comma 5 comma 6 comma. Line 30, indented twice. 4 comma 5 comma 6 comma 1 comma 6 comma 5 comma 7 comma 8 comma 7 right brace semicolon. Line 31. Blank. Line 32, indented once. forward slash forward slash process responses. Line 33, indented once. mean left parenthesis response right parenthesis semicolon. Line 34, indented once. median left parenthesis response right parenthesis semicolon. Line 35, indented once. mode left parenthesis frequency comma response right parenthesis semicolon. Line 36. right brace. Line 37. Blan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83" b="27296"/>
          <a:stretch/>
        </p:blipFill>
        <p:spPr>
          <a:xfrm>
            <a:off x="537585" y="2047597"/>
            <a:ext cx="8068830" cy="4203416"/>
          </a:xfrm>
          <a:prstGeom prst="rect">
            <a:avLst/>
          </a:prstGeom>
          <a:noFill/>
          <a:ln>
            <a:noFill/>
          </a:ln>
        </p:spPr>
      </p:pic>
    </p:spTree>
    <p:extLst>
      <p:ext uri="{BB962C8B-B14F-4D97-AF65-F5344CB8AC3E}">
        <p14:creationId xmlns:p14="http://schemas.microsoft.com/office/powerpoint/2010/main" val="39923192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15371"/>
            <a:ext cx="8229600" cy="1451059"/>
          </a:xfrm>
        </p:spPr>
        <p:txBody>
          <a:bodyPr anchor="t"/>
          <a:lstStyle/>
          <a:p>
            <a:r>
              <a:rPr lang="en-US" sz="3000" dirty="0"/>
              <a:t>Figure 6.16 Survey Data Analysis with Arrays: Computing the Mean, Median and Mode of the Data </a:t>
            </a:r>
            <a:r>
              <a:rPr lang="en-US" sz="2000" b="0" dirty="0"/>
              <a:t>(3 of </a:t>
            </a:r>
            <a:r>
              <a:rPr lang="en-US" sz="2000" b="0" dirty="0" smtClean="0"/>
              <a:t>8)</a:t>
            </a:r>
            <a:endParaRPr lang="en-IN" sz="2000" dirty="0"/>
          </a:p>
        </p:txBody>
      </p:sp>
      <p:pic>
        <p:nvPicPr>
          <p:cNvPr id="5" name="Picture 4" descr="The computer code continues. Line 38. forward slash forward slash calculate average of all response values. Line 39. void mean left parenthesis c o n s t unsigned i n t answer left bracket right bracket right parenthesis. Line 40. left brace. Line 41, indented once. print f left parenthesis double quote percent sign s back slash n percent sign s back slash n percent sign s back slash n double quote comma double quote series of 8 asterisks, double quote comma double quote Mean double quote comma double quote series of 8 asterisks double quote right parenthesis semicolon. Line 42. Blank. Line 43, indented once. unsigned i n t total equals 0 semicolon forward slash forward slash variable to hold sum of array elements. Line 44. Blank. Line 45, indented once. forward slash forward slash total response values. Line 46, indented once. for left parenthesis size underscore t j equals 0 semicolon j less than sign SIZE semicolon plus plus j right parenthesis left brace. Line 47, indented twice. total plus equals answer left bracket j right bracket semicolon. Line 48, indented once. right brace. Line 49. Blank. Line 50, indented once. print f left parenthesis double quote The mean is the average value of the data back slash n double quote. Line 51, indented 3 times. double quote items period The mean is equal to the total of back slash n double quote. Line 52, indented 3 times. double quote all the data items divided by the number back slash n double quote. Line 53, indented 3 times. double quote of data items left parenthesis percent sign u right parenthesis period The mean value for back slash n double quote. Line 54, indented 3 times. double quote this run is colon percent sign u forward slash percent sign u equals percent sign period 4 f back slash n back slash n double quote comma. Line 55, indented 3 times. SIZE comma total comma SIZE comma left parenthesis double right parenthesis total forward slash SIZE right parenthesis semicolon. Line 56. right brace. Line 57. Blan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83" b="24277"/>
          <a:stretch/>
        </p:blipFill>
        <p:spPr>
          <a:xfrm>
            <a:off x="537585" y="1936238"/>
            <a:ext cx="8068830" cy="4391629"/>
          </a:xfrm>
          <a:prstGeom prst="rect">
            <a:avLst/>
          </a:prstGeom>
          <a:noFill/>
          <a:ln>
            <a:noFill/>
          </a:ln>
        </p:spPr>
      </p:pic>
    </p:spTree>
    <p:extLst>
      <p:ext uri="{BB962C8B-B14F-4D97-AF65-F5344CB8AC3E}">
        <p14:creationId xmlns:p14="http://schemas.microsoft.com/office/powerpoint/2010/main" val="135711340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15371"/>
            <a:ext cx="8229600" cy="1451059"/>
          </a:xfrm>
        </p:spPr>
        <p:txBody>
          <a:bodyPr anchor="t"/>
          <a:lstStyle/>
          <a:p>
            <a:r>
              <a:rPr lang="en-US" sz="3000" dirty="0"/>
              <a:t>Figure 6.16 Survey Data Analysis with Arrays: Computing the Mean, Median and Mode of the </a:t>
            </a:r>
            <a:r>
              <a:rPr lang="en-US" sz="3000" dirty="0" smtClean="0"/>
              <a:t>Data </a:t>
            </a:r>
            <a:r>
              <a:rPr lang="en-US" sz="2000" b="0" dirty="0" smtClean="0"/>
              <a:t>(</a:t>
            </a:r>
            <a:r>
              <a:rPr lang="en-US" sz="2000" b="0" dirty="0"/>
              <a:t>4 of </a:t>
            </a:r>
            <a:r>
              <a:rPr lang="en-US" sz="2000" b="0" dirty="0" smtClean="0"/>
              <a:t>8)</a:t>
            </a:r>
            <a:endParaRPr lang="en-IN" sz="2000" dirty="0"/>
          </a:p>
        </p:txBody>
      </p:sp>
      <p:pic>
        <p:nvPicPr>
          <p:cNvPr id="4" name="Picture 3" descr="The computer code continues. Line 58. forward slash forward slash sort array and determine median element's value. Line 59. void median left parenthesis unsigned i n t answer left bracket right bracket right parenthesis. Line 60. left brace. Line 61, indented once. print f left parenthesis double quote back slash n percent sign s back slash n percent sign s back slash n percent sign s back slash n percent sign s double quote comma. Line 62, indented 3 times. double quote series of 8 asterisk double quote comma double quote Median double quote comma double quote series of 8 asterisk comma. Line 63, indented 3 times. double quote The unsorted array of responses is double quote right parenthesis semicolon. Line 64. Blank. Line 65, indented once. print Array left parenthesis answer right parenthesis semicolon forward slash forward slash output unsorted array. Line 66. Blank. Line 67 is highlighted. Line 67, indented once. bubble Sort left parenthesis answer right parenthesis semicolon forward slash forward slash sort array. Line 67 is highlighted. Line 68. Blank. Line 69, indented once. print f left parenthesis double quote percent sign s double quote comma double quote back slash n back slash n The sorted array is double quote right parenthesis semicolon. Line 70, indented once. print Array left parenthesis answer right parenthesis semicolon forward slash forward slash output sorted array. Line 71. Blank. Line 72, indented once. forward slash forward slash display median element. Line 73, indented once. print f left parenthesis double quote back slash n back slash n The median is element percent sign u of back slash n double quote. Line 74, indented 3 times. double quote the sorted percent sign u element array period back slash n double quote. Line 75, indented 3 times. double quote For this run the median is percent sign u back slash n back slash n double quote comma. Line 76, indented 3 times. SIZE forward slash 2 comma SIZE comma answer left bracket SIZE forward slash 2 right bracket right parenthesis semicolon. The words, answer left bracket SIZE forward slash 2 right bracket, are highlighted. Line 77. right brace. Line 7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637" y="2103899"/>
            <a:ext cx="6788727" cy="4017818"/>
          </a:xfrm>
          <a:prstGeom prst="rect">
            <a:avLst/>
          </a:prstGeom>
        </p:spPr>
      </p:pic>
    </p:spTree>
    <p:extLst>
      <p:ext uri="{BB962C8B-B14F-4D97-AF65-F5344CB8AC3E}">
        <p14:creationId xmlns:p14="http://schemas.microsoft.com/office/powerpoint/2010/main" val="271284885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476696"/>
          </a:xfrm>
        </p:spPr>
        <p:txBody>
          <a:bodyPr anchor="t"/>
          <a:lstStyle/>
          <a:p>
            <a:r>
              <a:rPr lang="en-US" sz="3000" dirty="0"/>
              <a:t>Figure 6.16 Survey Data Analysis with Arrays: Computing the Mean, Median and Mode of the Data </a:t>
            </a:r>
            <a:r>
              <a:rPr lang="en-US" sz="2000" b="0" dirty="0"/>
              <a:t>(5 of </a:t>
            </a:r>
            <a:r>
              <a:rPr lang="en-US" sz="2000" b="0" dirty="0" smtClean="0"/>
              <a:t>8)</a:t>
            </a:r>
            <a:endParaRPr lang="en-IN" sz="2000" dirty="0"/>
          </a:p>
        </p:txBody>
      </p:sp>
      <p:pic>
        <p:nvPicPr>
          <p:cNvPr id="5" name="Picture 4" descr="The computer code continues. Line 79. forward slash forward slash determine most frequent response. Line 80. void mode left parenthesis unsigned I n t f r e q left bracket right bracket comma c o n s t unsigned I n t answer left bracket right bracket right parenthesis. Line 81. left brace. Line 82, indented once. print f left parenthesis double quote back slash n percent sign s back slash n percent sign s back slash n percent sign s back slash n double quote comma double quote series of 8 asterisk double quote comma double quote Mode double quote comma double quote series of 8 asterisk double quote right parenthesis semicolon. Line 83. Blank. Line 84, indented once. forward slash forward slash initialize frequencies to 0. Line 85, indented once. for left parenthesis size underscore t rating equals 1 semicolon rating less than sign equals 9 semicolon plus plus rating right parenthesis left brace. Line 86, indented twice. f r e q left bracket rating right bracket equals 0 semicolon. Line 87, indented once. right brace. Line 88. Blank. Line 89, indented once. forward slash forward slash summarize frequencies. Line 90, indented once. for left parenthesis size underscore t j equals 0 semicolon j less than sign SIZE semicolon plus plus j right parenthesis left brace. Line 91, indented twice. plus plus f r e q left bracket answer left bracket j right bracket right bracket semicolon. Line 92, indented once. right brace. Line 93. Blank. Line 94, indented once. forward slash forward slash output headers for result columns. Line 95, indented once. print f left parenthesis double quote percent sign s percent sign 11s percent sign 19 s back slash n back slash n percent sign 54s back slash n percent sign 54s back slash n back slash n double quote comma. Line 96, indented 3 times. colon Response double quote comma double quote Frequency double quote comma double quote Histogram double quote comma. Line 97, indented 3 times. double quote 1 1 2 2 double quote comma double quote 5 0 5 0 5 double quote right parenthesis semicolon. Line 98. Blank. Line 99, indented once. forward slash forward slash output results. Line 100, indented once. unsigned I n t largest equals 0 semicolon forward slash forward slash represents largest frequency. Line 101, indented once. unsigned I n t mode Value equals 0 semicolon forward slash forward slash represents most frequent response.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013" b="16604"/>
          <a:stretch/>
        </p:blipFill>
        <p:spPr>
          <a:xfrm>
            <a:off x="904350" y="1932963"/>
            <a:ext cx="7335300" cy="4442601"/>
          </a:xfrm>
          <a:prstGeom prst="rect">
            <a:avLst/>
          </a:prstGeom>
          <a:noFill/>
          <a:ln>
            <a:noFill/>
          </a:ln>
        </p:spPr>
      </p:pic>
    </p:spTree>
    <p:extLst>
      <p:ext uri="{BB962C8B-B14F-4D97-AF65-F5344CB8AC3E}">
        <p14:creationId xmlns:p14="http://schemas.microsoft.com/office/powerpoint/2010/main" val="237820852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468150"/>
          </a:xfrm>
        </p:spPr>
        <p:txBody>
          <a:bodyPr anchor="t"/>
          <a:lstStyle/>
          <a:p>
            <a:r>
              <a:rPr lang="en-US" sz="3000" dirty="0"/>
              <a:t>Figure 6.16 Survey Data Analysis with Arrays: Computing the Mean, Median and Mode of the Data </a:t>
            </a:r>
            <a:r>
              <a:rPr lang="en-US" sz="2000" b="0" dirty="0"/>
              <a:t>(6 of </a:t>
            </a:r>
            <a:r>
              <a:rPr lang="en-US" sz="2000" b="0" dirty="0" smtClean="0"/>
              <a:t>8)</a:t>
            </a:r>
            <a:endParaRPr lang="en-IN" sz="2000" dirty="0"/>
          </a:p>
        </p:txBody>
      </p:sp>
      <p:pic>
        <p:nvPicPr>
          <p:cNvPr id="5" name="Picture 4" descr="106, indented twice. forward slash forward slash keep track of mode value and largest frequency value. Line 107, indented twice. if left parenthesis f r e q left bracket rating right bracket greater than sign largest right parenthesis left brace. Line 108, indented 3 times. largest equals f r e q left bracket rating right bracket semicolon. Line 109, indented 3 times. mode Value equals rating semicolon. Line 110, indented twice. right brace. Lines 107 to 110 are highlighted. Line 111. Blank. Line 112, indented twice. forward slash forward slash output histogram bar representing frequency value. Line 113, indented twice. for left parenthesis unsigned I n t h equals 1 semicolon h less than sign equals f r e q left bracket rating right bracket semicolon plus plus h right parenthesis left brace. Line 114, indented 3 times. print f left parenthesis double quote percent sign s double quote comma double quote asterisk double quote right parenthesis semicolon. Line 115, indented twice. right brace. Line 116. Blank. Line 117, indented twice. puts left parenthesis double quote double quote right parenthesis semicolon forward slash forward slash begin new line of output. Line 118, indented once. right brace. Line 119. Blank. Line 120, indented once. forward slash forward slash display the mode value. Line 121, indented once. print f left parenthesis double quote back slash n The mode is the most frequent value period back slash n double quote. Line 122, indented 3 times. double quote For this run the mode is percent sign u which occurred double quote. Line 123, indented 3 times. double quote percent sign u times period back slash n double quote comma mode Value comma largest right parenthesis semicolon. Line 124. right brace."/>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63" b="15975"/>
          <a:stretch/>
        </p:blipFill>
        <p:spPr>
          <a:xfrm>
            <a:off x="904350" y="1926590"/>
            <a:ext cx="7335300" cy="4464055"/>
          </a:xfrm>
          <a:prstGeom prst="rect">
            <a:avLst/>
          </a:prstGeom>
          <a:noFill/>
          <a:ln>
            <a:noFill/>
          </a:ln>
        </p:spPr>
      </p:pic>
    </p:spTree>
    <p:extLst>
      <p:ext uri="{BB962C8B-B14F-4D97-AF65-F5344CB8AC3E}">
        <p14:creationId xmlns:p14="http://schemas.microsoft.com/office/powerpoint/2010/main" val="19450782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15371"/>
            <a:ext cx="8229600" cy="1468150"/>
          </a:xfrm>
        </p:spPr>
        <p:txBody>
          <a:bodyPr anchor="t"/>
          <a:lstStyle/>
          <a:p>
            <a:r>
              <a:rPr lang="en-US" sz="3000" dirty="0"/>
              <a:t>Figure 6.16 Survey Data Analysis with Arrays: Computing the Mean, Median and Mode of the Data </a:t>
            </a:r>
            <a:r>
              <a:rPr lang="en-US" sz="2000" b="0" dirty="0"/>
              <a:t>(7 of </a:t>
            </a:r>
            <a:r>
              <a:rPr lang="en-US" sz="2000" b="0" dirty="0" smtClean="0"/>
              <a:t>8)</a:t>
            </a:r>
            <a:endParaRPr lang="en-IN" sz="2000" dirty="0"/>
          </a:p>
        </p:txBody>
      </p:sp>
      <p:pic>
        <p:nvPicPr>
          <p:cNvPr id="5" name="Picture 4" descr="Line 125. Blank. Line 126. forward slash forward slash function that sorts an array with bubble sort algorithm. Line 127. void bubble Sort left parenthesis unsigned I n t a left bracket right bracket right parenthesis. Line 128. left brace. Line 129, indented once. forward slash forward slash loop to control number of passes. Line 130, indented once. for left parenthesis unsigned I n t pass equals 1 semicolon pass less than sign SIZE semicolon plus plus pass right parenthesis left brace. Line 131. Blank. Line 132, indented twice. forward slash forward slash loop to control number of comparisons per pass. Line 133, indented twice. for left parenthesis size underscore t j equals 0 semicolon j less than sign SIZE minus 1 semicolon plus plus j right parenthesis left brace. Line 134. Blank. Line 135, indented 3 times. forward slash forward slash swap elements if out of order. Line 136, indented 3 times. if left parenthesis a left bracket j right bracket greater than sign a left bracket j plus 1 right bracket right parenthesis left brace. Line 137, indented 4 times. unsigned I n t hold equals a left bracket j right bracket semicolon. Line 138, indented 4 times. a left bracket j right bracket equals a left bracket j plus 1 right bracket semicolon. Line 139, indented 4 times. a left bracket j plus 1 right bracket equals hold semicolon. Line 140, indented 3 times. right brace. Line 141, indented twice. right brace. Line 142, indented once. right brace. Line 143. right brace. Line 144. Blank.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082" b="24133"/>
          <a:stretch/>
        </p:blipFill>
        <p:spPr>
          <a:xfrm>
            <a:off x="537584" y="1879882"/>
            <a:ext cx="8068831" cy="4413105"/>
          </a:xfrm>
          <a:prstGeom prst="rect">
            <a:avLst/>
          </a:prstGeom>
          <a:noFill/>
          <a:ln>
            <a:noFill/>
          </a:ln>
        </p:spPr>
      </p:pic>
    </p:spTree>
    <p:extLst>
      <p:ext uri="{BB962C8B-B14F-4D97-AF65-F5344CB8AC3E}">
        <p14:creationId xmlns:p14="http://schemas.microsoft.com/office/powerpoint/2010/main" val="2379699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6.2 Arrays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sp>
        <p:nvSpPr>
          <p:cNvPr id="6" name="Content Placeholder 5"/>
          <p:cNvSpPr>
            <a:spLocks noGrp="1"/>
          </p:cNvSpPr>
          <p:nvPr>
            <p:ph sz="quarter" idx="14"/>
          </p:nvPr>
        </p:nvSpPr>
        <p:spPr>
          <a:xfrm>
            <a:off x="456474" y="1592441"/>
            <a:ext cx="8232775" cy="609600"/>
          </a:xfrm>
        </p:spPr>
        <p:txBody>
          <a:bodyPr/>
          <a:lstStyle/>
          <a:p>
            <a:pPr lvl="0">
              <a:buFont typeface="Arial" panose="020B0604020202020204" pitchFamily="34" charset="0"/>
              <a:buChar char="•"/>
            </a:pPr>
            <a:r>
              <a:rPr lang="en-US" altLang="en-US" sz="2400" kern="1200" dirty="0">
                <a:solidFill>
                  <a:srgbClr val="000000"/>
                </a:solidFill>
                <a:latin typeface="+mn-lt"/>
              </a:rPr>
              <a:t>For example, if </a:t>
            </a:r>
            <a:r>
              <a:rPr lang="en-US" altLang="en-US" sz="2400" kern="1200" dirty="0">
                <a:solidFill>
                  <a:srgbClr val="000000"/>
                </a:solidFill>
                <a:latin typeface="Consolas" panose="020B0609020204030204" pitchFamily="49" charset="0"/>
              </a:rPr>
              <a:t>a = 5 </a:t>
            </a:r>
            <a:r>
              <a:rPr lang="en-US" altLang="en-US" sz="2400" kern="1200" dirty="0">
                <a:solidFill>
                  <a:srgbClr val="000000"/>
                </a:solidFill>
                <a:latin typeface="+mn-lt"/>
              </a:rPr>
              <a:t>and </a:t>
            </a:r>
            <a:r>
              <a:rPr lang="en-US" altLang="en-US" sz="2400" kern="1200" dirty="0">
                <a:solidFill>
                  <a:srgbClr val="000000"/>
                </a:solidFill>
                <a:latin typeface="Consolas" panose="020B0609020204030204" pitchFamily="49" charset="0"/>
              </a:rPr>
              <a:t>b = 6</a:t>
            </a:r>
            <a:r>
              <a:rPr lang="en-US" altLang="en-US" sz="2400" kern="1200" dirty="0">
                <a:solidFill>
                  <a:srgbClr val="000000"/>
                </a:solidFill>
                <a:latin typeface="+mn-lt"/>
              </a:rPr>
              <a:t>, then the </a:t>
            </a:r>
            <a:r>
              <a:rPr lang="en-US" altLang="en-US" sz="2400" kern="1200" dirty="0" smtClean="0">
                <a:solidFill>
                  <a:srgbClr val="000000"/>
                </a:solidFill>
                <a:latin typeface="+mn-lt"/>
              </a:rPr>
              <a:t>statement</a:t>
            </a:r>
            <a:endParaRPr lang="en-US" altLang="en-US" sz="2400" kern="1200" dirty="0">
              <a:solidFill>
                <a:srgbClr val="000000"/>
              </a:solidFill>
              <a:latin typeface="+mn-lt"/>
            </a:endParaRPr>
          </a:p>
          <a:p>
            <a:pPr lvl="1">
              <a:buFont typeface="Arial" panose="020B0604020202020204" pitchFamily="34" charset="0"/>
              <a:buChar char="–"/>
            </a:pPr>
            <a:r>
              <a:rPr lang="en-US" sz="2400" kern="1200" dirty="0" smtClean="0">
                <a:solidFill>
                  <a:srgbClr val="000000"/>
                </a:solidFill>
                <a:latin typeface="+mn-lt"/>
              </a:rPr>
              <a:t>  </a:t>
            </a:r>
            <a:endParaRPr lang="en-US" sz="2400" dirty="0">
              <a:latin typeface="+mn-lt"/>
            </a:endParaRPr>
          </a:p>
        </p:txBody>
      </p:sp>
      <p:pic>
        <p:nvPicPr>
          <p:cNvPr id="4" name="Picture 3" descr="The computer code reads as follows. c left bracket a plus b right bracket plus equals 2 semicolon"/>
          <p:cNvPicPr>
            <a:picLocks noChangeAspect="1"/>
          </p:cNvPicPr>
          <p:nvPr/>
        </p:nvPicPr>
        <p:blipFill rotWithShape="1">
          <a:blip r:embed="rId2"/>
          <a:srcRect l="9954"/>
          <a:stretch/>
        </p:blipFill>
        <p:spPr>
          <a:xfrm>
            <a:off x="1303978" y="1996002"/>
            <a:ext cx="2893681" cy="713479"/>
          </a:xfrm>
          <a:prstGeom prst="rect">
            <a:avLst/>
          </a:prstGeom>
        </p:spPr>
      </p:pic>
      <p:sp>
        <p:nvSpPr>
          <p:cNvPr id="5" name="Content Placeholder 4"/>
          <p:cNvSpPr>
            <a:spLocks noGrp="1"/>
          </p:cNvSpPr>
          <p:nvPr>
            <p:ph sz="quarter" idx="13"/>
          </p:nvPr>
        </p:nvSpPr>
        <p:spPr>
          <a:xfrm>
            <a:off x="457200" y="2648521"/>
            <a:ext cx="8229600" cy="1533792"/>
          </a:xfrm>
        </p:spPr>
        <p:txBody>
          <a:bodyPr/>
          <a:lstStyle/>
          <a:p>
            <a:pPr marL="255651" lvl="0" indent="-255651">
              <a:spcAft>
                <a:spcPct val="0"/>
              </a:spcAft>
              <a:tabLst/>
            </a:pPr>
            <a:r>
              <a:rPr lang="en-US" altLang="en-US" sz="2400" kern="1200" dirty="0">
                <a:solidFill>
                  <a:srgbClr val="000000"/>
                </a:solidFill>
                <a:latin typeface="+mn-lt"/>
              </a:rPr>
              <a:t>adds 2 to array element </a:t>
            </a:r>
            <a:r>
              <a:rPr lang="en-US" altLang="en-US" sz="2400" kern="1200" dirty="0">
                <a:solidFill>
                  <a:srgbClr val="000000"/>
                </a:solidFill>
                <a:latin typeface="Consolas" panose="020B0609020204030204" pitchFamily="49" charset="0"/>
              </a:rPr>
              <a:t>c[11]</a:t>
            </a:r>
            <a:r>
              <a:rPr lang="en-US" altLang="en-US" sz="2400" kern="1200" dirty="0">
                <a:solidFill>
                  <a:srgbClr val="000000"/>
                </a:solidFill>
                <a:latin typeface="+mn-lt"/>
              </a:rPr>
              <a:t>.</a:t>
            </a:r>
          </a:p>
          <a:p>
            <a:pPr marL="255651" lvl="0" indent="-255651">
              <a:spcAft>
                <a:spcPct val="0"/>
              </a:spcAft>
              <a:tabLst/>
            </a:pPr>
            <a:r>
              <a:rPr lang="en-US" altLang="en-US" sz="2400" kern="1200" dirty="0">
                <a:solidFill>
                  <a:srgbClr val="000000"/>
                </a:solidFill>
                <a:latin typeface="+mn-lt"/>
              </a:rPr>
              <a:t>An indexed array name is an </a:t>
            </a:r>
            <a:r>
              <a:rPr lang="en-US" altLang="en-US" sz="2400" b="1" kern="1200" dirty="0">
                <a:solidFill>
                  <a:srgbClr val="000000"/>
                </a:solidFill>
                <a:latin typeface="+mn-lt"/>
              </a:rPr>
              <a:t>l</a:t>
            </a:r>
            <a:r>
              <a:rPr lang="en-US" altLang="en-US" sz="100" b="1" kern="1200" dirty="0">
                <a:solidFill>
                  <a:srgbClr val="000000"/>
                </a:solidFill>
                <a:latin typeface="+mn-lt"/>
              </a:rPr>
              <a:t> </a:t>
            </a:r>
            <a:r>
              <a:rPr lang="en-US" altLang="en-US" sz="2400" b="1" kern="1200" dirty="0">
                <a:solidFill>
                  <a:srgbClr val="000000"/>
                </a:solidFill>
                <a:latin typeface="+mn-lt"/>
              </a:rPr>
              <a:t>value</a:t>
            </a:r>
            <a:r>
              <a:rPr lang="en-US" altLang="en-US" sz="2400" kern="1200" dirty="0">
                <a:solidFill>
                  <a:srgbClr val="000000"/>
                </a:solidFill>
                <a:latin typeface="+mn-lt"/>
              </a:rPr>
              <a:t>—it can be used on the left side of an assignment.</a:t>
            </a:r>
            <a:endParaRPr lang="en-US" sz="2400" dirty="0">
              <a:latin typeface="+mn-lt"/>
            </a:endParaRPr>
          </a:p>
        </p:txBody>
      </p:sp>
    </p:spTree>
    <p:extLst>
      <p:ext uri="{BB962C8B-B14F-4D97-AF65-F5344CB8AC3E}">
        <p14:creationId xmlns:p14="http://schemas.microsoft.com/office/powerpoint/2010/main" val="103325880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670"/>
            <a:ext cx="8229600" cy="1662953"/>
          </a:xfrm>
        </p:spPr>
        <p:txBody>
          <a:bodyPr/>
          <a:lstStyle/>
          <a:p>
            <a:r>
              <a:rPr lang="en-US" sz="3000" dirty="0"/>
              <a:t>Figure 6.16 Survey Data Analysis with Arrays: Computing the Mean, Median and Mode of the Data </a:t>
            </a:r>
            <a:r>
              <a:rPr lang="en-US" sz="2000" b="0" dirty="0" smtClean="0"/>
              <a:t>(8 </a:t>
            </a:r>
            <a:r>
              <a:rPr lang="en-US" sz="2000" b="0" dirty="0"/>
              <a:t>of 8)</a:t>
            </a:r>
            <a:endParaRPr lang="en-US" sz="2000" dirty="0"/>
          </a:p>
        </p:txBody>
      </p:sp>
      <p:pic>
        <p:nvPicPr>
          <p:cNvPr id="5" name="Picture 4" descr="Line 145. forward slash forward slash output array contents left parenthesis 20 values per row right parenthesis. Line 146. void print Array left parenthesis c o n s t unsigned I n t a left bracket right bracket right parenthesis. Line 147. left brace. Line 148, indented once. forward slash forward slash output array contents left parenthesis 20 values per row right parenthesis. Line 149, indented once. for left parenthesis size underscore t j equals 0 semicolon j less than sign SIZE semicolon plus plus j right parenthesis left brace. Line 150. Blank. Line 151, indented twice. if left parenthesis j percent sign 20 equals equals 0 right parenthesis left brace forward slash forward slash begin new line every 20 values. Line 152, indented 3 times. puts left parenthesis double quote double quote right parenthesis semicolon. Line 153, indented twice. right brace. Line 154. Blank. Line 155, indented twice. print left parenthesis double quote percent sign 2 u double quote comma a left bracket j right bracket right parenthesis semicolon. Line 156, indented once. right brace. Line 157. right brace. Double forward slashes and comments are in green text. Key words in blue text are: if, for, unsigned I n t, size underscore t, and void. SIZE, integers, and double quotes plus characters within are in cyan text.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83" b="47044"/>
          <a:stretch/>
        </p:blipFill>
        <p:spPr>
          <a:xfrm>
            <a:off x="537584" y="2667523"/>
            <a:ext cx="8068830" cy="2972193"/>
          </a:xfrm>
          <a:prstGeom prst="rect">
            <a:avLst/>
          </a:prstGeom>
          <a:noFill/>
          <a:ln>
            <a:noFill/>
          </a:ln>
        </p:spPr>
      </p:pic>
    </p:spTree>
    <p:extLst>
      <p:ext uri="{BB962C8B-B14F-4D97-AF65-F5344CB8AC3E}">
        <p14:creationId xmlns:p14="http://schemas.microsoft.com/office/powerpoint/2010/main" val="427470256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6.17 Sample Run for the Survey Data Analysis Program </a:t>
            </a:r>
            <a:r>
              <a:rPr lang="en-US" sz="2000" b="0" dirty="0" smtClean="0"/>
              <a:t>(1 </a:t>
            </a:r>
            <a:r>
              <a:rPr lang="en-US" sz="2000" b="0" dirty="0"/>
              <a:t>of </a:t>
            </a:r>
            <a:r>
              <a:rPr lang="en-US" sz="2000" b="0" dirty="0" smtClean="0"/>
              <a:t>3)</a:t>
            </a:r>
            <a:endParaRPr lang="en-US" dirty="0"/>
          </a:p>
        </p:txBody>
      </p:sp>
      <p:pic>
        <p:nvPicPr>
          <p:cNvPr id="4" name="Picture 3" descr="The computer code has 26 lines. The lines read as follows. Line 1. series of asterisks. Line 2. Mean. Line 3. series of asterisks. Line 4. The mean is the average value of the data. Line 5. items period The mean is equal to the total of. Line 6. all the data items divided by the number. Line 7. of data items left parenthesis 99 right parenthesis period The mean value for. Line 8. this run is colon 681 forward slash 99 equals 6 period 87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38" y="2592358"/>
            <a:ext cx="7848523" cy="1882044"/>
          </a:xfrm>
          <a:prstGeom prst="rect">
            <a:avLst/>
          </a:prstGeom>
        </p:spPr>
      </p:pic>
    </p:spTree>
    <p:extLst>
      <p:ext uri="{BB962C8B-B14F-4D97-AF65-F5344CB8AC3E}">
        <p14:creationId xmlns:p14="http://schemas.microsoft.com/office/powerpoint/2010/main" val="251579750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6.17 Sample Run for the Survey Data Analysis </a:t>
            </a:r>
            <a:r>
              <a:rPr lang="en-US" dirty="0" smtClean="0"/>
              <a:t>Program </a:t>
            </a:r>
            <a:r>
              <a:rPr lang="en-US" sz="2000" b="0" dirty="0" smtClean="0"/>
              <a:t>(2 of 3)</a:t>
            </a:r>
            <a:endParaRPr lang="en-US" sz="2000" b="0" dirty="0">
              <a:latin typeface="Times New Roman" panose="02020603050405020304" pitchFamily="18" charset="0"/>
            </a:endParaRPr>
          </a:p>
        </p:txBody>
      </p:sp>
      <p:pic>
        <p:nvPicPr>
          <p:cNvPr id="4" name="Picture 3" descr="The computer code continues. Line 9. series of asterisks. Line 10. Median. Line 11. series of asterisks. Line 12. The unsorted array of responses is. Line 13. 6 7 8 9 8 7 8 9 8 9 7 8 9 5 9 8 7 8 7 8. Line 14. 6 7 8 9 3 9 8 7 8 7 7 8 9 8 9 8 9 7 8 9. Line 15. 6 7 8 7 8 7 9 8 9 2 7 8 9 8 9 8 9 7 5 3. Line 16. 5 6 7 2 5 3 9 4 6 4 7 8 9 6 8 7 8 9 7 8. Line 17. 7 4 4 2 5 3 8 7 5 6 4 5 6 1 6 5 7 8 7. Line 18. The sorted array is. Line 19. 1 2 2 2 3 3 3 3 4 4 4 4 4 5 5 5 5 5 5 5. Line 20. 5 6 6 6 6 6 6 6 6 6 7 7 7 7 7 7 7 7 7 7. Line 21. 7 7 7 7 7 7 7 7 7 7 7 7 7 8 8 8 8 8 8 8. Line 22. 8 8 8 8 8 8 8 8 8 8 8 8 8 8 8 8 8 8 8 8. Line 23. 9 9 9 9 9 9 9 9 9 9 9 9 9 9 9 9 9 9 9. Line 24. The median is element 49 of. Line 25. the sorted 99 element array period. Line 26. For this run the median is 7."/>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156" t="5262" r="972" b="25409"/>
          <a:stretch/>
        </p:blipFill>
        <p:spPr>
          <a:xfrm>
            <a:off x="623454" y="1734365"/>
            <a:ext cx="7897091" cy="4322354"/>
          </a:xfrm>
          <a:prstGeom prst="rect">
            <a:avLst/>
          </a:prstGeom>
          <a:noFill/>
          <a:ln>
            <a:noFill/>
          </a:ln>
        </p:spPr>
      </p:pic>
    </p:spTree>
    <p:extLst>
      <p:ext uri="{BB962C8B-B14F-4D97-AF65-F5344CB8AC3E}">
        <p14:creationId xmlns:p14="http://schemas.microsoft.com/office/powerpoint/2010/main" val="392982635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530"/>
            <a:ext cx="8229600" cy="1066799"/>
          </a:xfrm>
        </p:spPr>
        <p:txBody>
          <a:bodyPr anchor="b"/>
          <a:lstStyle/>
          <a:p>
            <a:r>
              <a:rPr lang="en-US" dirty="0"/>
              <a:t>Figure 6.17 Sample Run for the Survey Data Analysis Program </a:t>
            </a:r>
            <a:r>
              <a:rPr lang="en-US" sz="2000" b="0" dirty="0" smtClean="0"/>
              <a:t>(3 </a:t>
            </a:r>
            <a:r>
              <a:rPr lang="en-US" sz="2000" b="0" dirty="0"/>
              <a:t>of </a:t>
            </a:r>
            <a:r>
              <a:rPr lang="en-US" sz="2000" b="0" dirty="0" smtClean="0"/>
              <a:t>3)</a:t>
            </a:r>
            <a:endParaRPr lang="en-US" dirty="0"/>
          </a:p>
        </p:txBody>
      </p:sp>
      <p:pic>
        <p:nvPicPr>
          <p:cNvPr id="4" name="Picture 3" descr="The text below the Mode header is arranged as a table with columns Response, Frequency, Histogram. Below the Histogram are two rows of four and five integers, respectively. They are: 1, 1, 2, 2 in the first row, and 5, 0, 5, 0, 5 in the second row. The value in the Frequency column is the number of asterisks in a line in the Histogram column. Entries for Response, Frequency are 1, 1. 2, 3. 3, 4. 4, 5. 5, 8. 6, 9. 7, 23. 8, 27. and 9, 19. Text below reads: The mode is the most frequent value. For this run the mode is 8 which occurred 27 times."/>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113" t="5388" r="1113" b="25534"/>
          <a:stretch/>
        </p:blipFill>
        <p:spPr>
          <a:xfrm>
            <a:off x="627374" y="1707703"/>
            <a:ext cx="7889250" cy="4306671"/>
          </a:xfrm>
          <a:prstGeom prst="rect">
            <a:avLst/>
          </a:prstGeom>
          <a:noFill/>
          <a:ln>
            <a:noFill/>
          </a:ln>
        </p:spPr>
      </p:pic>
    </p:spTree>
    <p:extLst>
      <p:ext uri="{BB962C8B-B14F-4D97-AF65-F5344CB8AC3E}">
        <p14:creationId xmlns:p14="http://schemas.microsoft.com/office/powerpoint/2010/main" val="80633995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6.9 Case Study: Computing Mean, Median and Mode Using Arrays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70424"/>
          </a:xfrm>
        </p:spPr>
        <p:txBody>
          <a:bodyPr wrap="square" lIns="91425" tIns="91425" rIns="91425" bIns="91425">
            <a:spAutoFit/>
          </a:bodyPr>
          <a:lstStyle/>
          <a:p>
            <a:pPr marL="0" lvl="0" indent="0">
              <a:lnSpc>
                <a:spcPct val="150000"/>
              </a:lnSpc>
              <a:spcAft>
                <a:spcPct val="0"/>
              </a:spcAft>
              <a:buNone/>
              <a:tabLst/>
              <a:defRPr/>
            </a:pPr>
            <a:r>
              <a:rPr lang="en-US" sz="1800" b="1" kern="1200" dirty="0">
                <a:solidFill>
                  <a:srgbClr val="000000"/>
                </a:solidFill>
                <a:latin typeface="Arial (Body)"/>
                <a:ea typeface="+mn-ea"/>
                <a:cs typeface="+mn-cs"/>
              </a:rPr>
              <a:t>Mean</a:t>
            </a:r>
          </a:p>
          <a:p>
            <a:pPr marL="255651" lvl="0" indent="-255651">
              <a:lnSpc>
                <a:spcPct val="150000"/>
              </a:lnSpc>
              <a:spcAft>
                <a:spcPct val="0"/>
              </a:spcAft>
              <a:tabLst/>
              <a:defRPr/>
            </a:pPr>
            <a:r>
              <a:rPr lang="en-US" sz="1800" kern="1200" dirty="0">
                <a:solidFill>
                  <a:srgbClr val="000000"/>
                </a:solidFill>
                <a:latin typeface="Arial (Body)"/>
                <a:ea typeface="+mn-ea"/>
                <a:cs typeface="+mn-cs"/>
              </a:rPr>
              <a:t>The </a:t>
            </a:r>
            <a:r>
              <a:rPr lang="en-US" sz="1800" b="1" kern="1200" dirty="0">
                <a:solidFill>
                  <a:srgbClr val="000000"/>
                </a:solidFill>
                <a:latin typeface="Arial (Body)"/>
                <a:ea typeface="+mn-ea"/>
                <a:cs typeface="+mn-cs"/>
              </a:rPr>
              <a:t>mean</a:t>
            </a:r>
            <a:r>
              <a:rPr lang="en-US" sz="1800" kern="1200" dirty="0">
                <a:solidFill>
                  <a:srgbClr val="000000"/>
                </a:solidFill>
                <a:latin typeface="Arial (Body)"/>
                <a:ea typeface="+mn-ea"/>
                <a:cs typeface="+mn-cs"/>
              </a:rPr>
              <a:t> is the arithmetic average of the 99 </a:t>
            </a:r>
            <a:r>
              <a:rPr lang="en-US" sz="1800" kern="1200" dirty="0" smtClean="0">
                <a:solidFill>
                  <a:srgbClr val="000000"/>
                </a:solidFill>
                <a:latin typeface="Arial (Body)"/>
                <a:ea typeface="+mn-ea"/>
                <a:cs typeface="+mn-cs"/>
              </a:rPr>
              <a:t>values.</a:t>
            </a:r>
          </a:p>
          <a:p>
            <a:pPr marL="255651" lvl="0" indent="-255651">
              <a:lnSpc>
                <a:spcPct val="150000"/>
              </a:lnSpc>
              <a:spcAft>
                <a:spcPct val="0"/>
              </a:spcAft>
              <a:tabLst/>
              <a:defRPr/>
            </a:pPr>
            <a:r>
              <a:rPr lang="en-US" sz="1800" kern="1200" dirty="0" smtClean="0">
                <a:solidFill>
                  <a:srgbClr val="000000"/>
                </a:solidFill>
                <a:latin typeface="Arial (Body)"/>
                <a:ea typeface="+mn-ea"/>
                <a:cs typeface="+mn-cs"/>
              </a:rPr>
              <a:t>Function </a:t>
            </a:r>
            <a:r>
              <a:rPr lang="en-US" sz="1800" kern="1200" dirty="0" smtClean="0">
                <a:solidFill>
                  <a:srgbClr val="000000"/>
                </a:solidFill>
                <a:latin typeface="Consolas" panose="020B0609020204030204" pitchFamily="49" charset="0"/>
                <a:ea typeface="+mn-ea"/>
                <a:cs typeface="+mn-cs"/>
              </a:rPr>
              <a:t>mean</a:t>
            </a:r>
            <a:r>
              <a:rPr lang="en-US" sz="1800" kern="1200" dirty="0" smtClean="0">
                <a:solidFill>
                  <a:srgbClr val="000000"/>
                </a:solidFill>
                <a:latin typeface="Arial (Body)"/>
                <a:ea typeface="+mn-ea"/>
                <a:cs typeface="+mn-cs"/>
              </a:rPr>
              <a:t> (Figure 6.16 (see slide 113)) computes the mean by totaling the 99 elements and dividing the result by 99.</a:t>
            </a:r>
          </a:p>
          <a:p>
            <a:pPr marL="0" lvl="0" indent="0">
              <a:lnSpc>
                <a:spcPct val="150000"/>
              </a:lnSpc>
              <a:spcAft>
                <a:spcPct val="0"/>
              </a:spcAft>
              <a:buNone/>
              <a:tabLst/>
              <a:defRPr/>
            </a:pPr>
            <a:r>
              <a:rPr lang="en-US" sz="1800" b="1" kern="1200" dirty="0" smtClean="0">
                <a:solidFill>
                  <a:srgbClr val="000000"/>
                </a:solidFill>
                <a:latin typeface="Arial (Body)"/>
                <a:ea typeface="+mn-ea"/>
                <a:cs typeface="+mn-cs"/>
              </a:rPr>
              <a:t>Median</a:t>
            </a:r>
            <a:endParaRPr lang="en-US" sz="1800" b="1" kern="1200" dirty="0">
              <a:solidFill>
                <a:srgbClr val="000000"/>
              </a:solidFill>
              <a:latin typeface="Arial (Body)"/>
              <a:ea typeface="+mn-ea"/>
              <a:cs typeface="+mn-cs"/>
            </a:endParaRPr>
          </a:p>
          <a:p>
            <a:pPr marL="255651" lvl="0" indent="-255651">
              <a:lnSpc>
                <a:spcPct val="150000"/>
              </a:lnSpc>
              <a:spcAft>
                <a:spcPct val="0"/>
              </a:spcAft>
              <a:tabLst/>
              <a:defRPr/>
            </a:pPr>
            <a:r>
              <a:rPr lang="en-US" sz="1800" kern="1200" dirty="0">
                <a:solidFill>
                  <a:srgbClr val="000000"/>
                </a:solidFill>
                <a:latin typeface="Arial (Body)"/>
                <a:ea typeface="+mn-ea"/>
                <a:cs typeface="+mn-cs"/>
              </a:rPr>
              <a:t>The median is the “</a:t>
            </a:r>
            <a:r>
              <a:rPr lang="en-US" sz="1800" b="1" kern="1200" dirty="0">
                <a:solidFill>
                  <a:srgbClr val="000000"/>
                </a:solidFill>
                <a:latin typeface="Arial (Body)"/>
                <a:ea typeface="+mn-ea"/>
                <a:cs typeface="+mn-cs"/>
              </a:rPr>
              <a:t>middle</a:t>
            </a:r>
            <a:r>
              <a:rPr lang="en-US" sz="1800" kern="1200" dirty="0">
                <a:solidFill>
                  <a:srgbClr val="000000"/>
                </a:solidFill>
                <a:latin typeface="Arial (Body)"/>
                <a:ea typeface="+mn-ea"/>
                <a:cs typeface="+mn-cs"/>
              </a:rPr>
              <a:t> </a:t>
            </a:r>
            <a:r>
              <a:rPr lang="en-US" sz="1800" kern="1200" dirty="0" smtClean="0">
                <a:solidFill>
                  <a:srgbClr val="000000"/>
                </a:solidFill>
                <a:latin typeface="Arial (Body)"/>
                <a:ea typeface="+mn-ea"/>
                <a:cs typeface="+mn-cs"/>
              </a:rPr>
              <a:t>value.”</a:t>
            </a:r>
            <a:endParaRPr lang="en-US" sz="1800" kern="1200" dirty="0">
              <a:solidFill>
                <a:srgbClr val="000000"/>
              </a:solidFill>
              <a:latin typeface="Arial (Body)"/>
              <a:ea typeface="+mn-ea"/>
              <a:cs typeface="+mn-cs"/>
            </a:endParaRPr>
          </a:p>
          <a:p>
            <a:pPr marL="255651" lvl="0" indent="-255651">
              <a:lnSpc>
                <a:spcPct val="150000"/>
              </a:lnSpc>
              <a:spcAft>
                <a:spcPct val="0"/>
              </a:spcAft>
              <a:tabLst/>
              <a:defRPr/>
            </a:pPr>
            <a:r>
              <a:rPr lang="en-US" sz="1800" kern="1200" dirty="0">
                <a:solidFill>
                  <a:srgbClr val="000000"/>
                </a:solidFill>
                <a:latin typeface="Arial (Body)"/>
                <a:ea typeface="+mn-ea"/>
                <a:cs typeface="+mn-cs"/>
              </a:rPr>
              <a:t>Function </a:t>
            </a:r>
            <a:r>
              <a:rPr lang="en-US" sz="1800" kern="1200" dirty="0">
                <a:solidFill>
                  <a:srgbClr val="000000"/>
                </a:solidFill>
                <a:latin typeface="Consolas" panose="020B0609020204030204" pitchFamily="49" charset="0"/>
                <a:ea typeface="+mn-ea"/>
                <a:cs typeface="+mn-cs"/>
              </a:rPr>
              <a:t>median</a:t>
            </a:r>
            <a:r>
              <a:rPr lang="en-US" sz="1800" kern="1200" dirty="0">
                <a:solidFill>
                  <a:srgbClr val="000000"/>
                </a:solidFill>
                <a:latin typeface="Arial (Body)"/>
                <a:ea typeface="+mn-ea"/>
                <a:cs typeface="+mn-cs"/>
              </a:rPr>
              <a:t> determines the median by calling function </a:t>
            </a:r>
            <a:r>
              <a:rPr lang="en-US" sz="1800" kern="1200" dirty="0" smtClean="0">
                <a:solidFill>
                  <a:srgbClr val="000000"/>
                </a:solidFill>
                <a:latin typeface="Consolas" panose="020B0609020204030204" pitchFamily="49" charset="0"/>
                <a:ea typeface="+mn-ea"/>
                <a:cs typeface="+mn-cs"/>
              </a:rPr>
              <a:t>bubbleSort</a:t>
            </a:r>
            <a:r>
              <a:rPr lang="en-US" sz="1800" kern="1200" dirty="0" smtClean="0">
                <a:solidFill>
                  <a:srgbClr val="000000"/>
                </a:solidFill>
                <a:latin typeface="Arial (Body)"/>
                <a:ea typeface="+mn-ea"/>
                <a:cs typeface="+mn-cs"/>
              </a:rPr>
              <a:t> </a:t>
            </a:r>
            <a:r>
              <a:rPr lang="en-US" sz="1800" kern="1200" dirty="0">
                <a:solidFill>
                  <a:srgbClr val="000000"/>
                </a:solidFill>
                <a:latin typeface="Arial (Body)"/>
                <a:ea typeface="+mn-ea"/>
                <a:cs typeface="+mn-cs"/>
              </a:rPr>
              <a:t>to sort the array of responses into ascending order, then </a:t>
            </a:r>
            <a:r>
              <a:rPr lang="en-US" sz="1800" kern="1200" dirty="0" smtClean="0">
                <a:solidFill>
                  <a:srgbClr val="000000"/>
                </a:solidFill>
                <a:latin typeface="Arial (Body)"/>
                <a:ea typeface="+mn-ea"/>
                <a:cs typeface="+mn-cs"/>
              </a:rPr>
              <a:t>picking</a:t>
            </a:r>
            <a:endParaRPr lang="en-US" sz="1800" kern="1200" dirty="0">
              <a:solidFill>
                <a:srgbClr val="000000"/>
              </a:solidFill>
              <a:latin typeface="Arial (Body)"/>
              <a:ea typeface="+mn-ea"/>
              <a:cs typeface="+mn-cs"/>
            </a:endParaRPr>
          </a:p>
        </p:txBody>
      </p:sp>
      <p:graphicFrame>
        <p:nvGraphicFramePr>
          <p:cNvPr id="6" name="Object 5" descr="Answer left bracket SIZE over 2 right bracket."/>
          <p:cNvGraphicFramePr>
            <a:graphicFrameLocks noChangeAspect="1"/>
          </p:cNvGraphicFramePr>
          <p:nvPr>
            <p:extLst>
              <p:ext uri="{D42A27DB-BD31-4B8C-83A1-F6EECF244321}">
                <p14:modId xmlns:p14="http://schemas.microsoft.com/office/powerpoint/2010/main" val="2135803705"/>
              </p:ext>
            </p:extLst>
          </p:nvPr>
        </p:nvGraphicFramePr>
        <p:xfrm>
          <a:off x="795338" y="5872163"/>
          <a:ext cx="1581150" cy="609600"/>
        </p:xfrm>
        <a:graphic>
          <a:graphicData uri="http://schemas.openxmlformats.org/presentationml/2006/ole">
            <mc:AlternateContent xmlns:mc="http://schemas.openxmlformats.org/markup-compatibility/2006">
              <mc:Choice xmlns:v="urn:schemas-microsoft-com:vml" Requires="v">
                <p:oleObj spid="_x0000_s1769" name="Equation" r:id="rId4" imgW="1117440" imgH="431640" progId="Equation.DSMT4">
                  <p:embed/>
                </p:oleObj>
              </mc:Choice>
              <mc:Fallback>
                <p:oleObj name="Equation" r:id="rId4" imgW="1117440" imgH="431640" progId="Equation.DSMT4">
                  <p:embed/>
                  <p:pic>
                    <p:nvPicPr>
                      <p:cNvPr id="0" name=""/>
                      <p:cNvPicPr/>
                      <p:nvPr/>
                    </p:nvPicPr>
                    <p:blipFill>
                      <a:blip r:embed="rId5"/>
                      <a:stretch>
                        <a:fillRect/>
                      </a:stretch>
                    </p:blipFill>
                    <p:spPr>
                      <a:xfrm>
                        <a:off x="795338" y="5872163"/>
                        <a:ext cx="1581150" cy="609600"/>
                      </a:xfrm>
                      <a:prstGeom prst="rect">
                        <a:avLst/>
                      </a:prstGeom>
                    </p:spPr>
                  </p:pic>
                </p:oleObj>
              </mc:Fallback>
            </mc:AlternateContent>
          </a:graphicData>
        </a:graphic>
      </p:graphicFrame>
      <p:sp>
        <p:nvSpPr>
          <p:cNvPr id="5" name="Text Placeholder 4"/>
          <p:cNvSpPr>
            <a:spLocks noGrp="1"/>
          </p:cNvSpPr>
          <p:nvPr>
            <p:ph type="body" idx="2"/>
          </p:nvPr>
        </p:nvSpPr>
        <p:spPr>
          <a:xfrm>
            <a:off x="2382561" y="5932007"/>
            <a:ext cx="4269251" cy="411163"/>
          </a:xfrm>
        </p:spPr>
        <p:txBody>
          <a:bodyPr/>
          <a:lstStyle/>
          <a:p>
            <a:pPr marL="0" lvl="0" indent="0">
              <a:buNone/>
            </a:pPr>
            <a:r>
              <a:rPr lang="en-US" sz="1800" kern="1200" dirty="0">
                <a:solidFill>
                  <a:srgbClr val="000000"/>
                </a:solidFill>
                <a:latin typeface="Arial (Body)"/>
              </a:rPr>
              <a:t>(the middle element) of the sorted array</a:t>
            </a:r>
            <a:r>
              <a:rPr lang="en-US" sz="1800" kern="1200" dirty="0" smtClean="0">
                <a:solidFill>
                  <a:srgbClr val="000000"/>
                </a:solidFill>
                <a:latin typeface="Arial (Body)"/>
              </a:rPr>
              <a:t>.</a:t>
            </a:r>
            <a:endParaRPr lang="en-US" sz="1800" dirty="0"/>
          </a:p>
        </p:txBody>
      </p:sp>
    </p:spTree>
    <p:extLst>
      <p:ext uri="{BB962C8B-B14F-4D97-AF65-F5344CB8AC3E}">
        <p14:creationId xmlns:p14="http://schemas.microsoft.com/office/powerpoint/2010/main" val="172145224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6.9 Case Study: Computing Mean, Median and Mode Using Arrays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When the number of elements is even, the median should be calculated as the mean of the two middle </a:t>
            </a:r>
            <a:r>
              <a:rPr lang="en-US" altLang="en-US" sz="2400" kern="1200" dirty="0" smtClean="0">
                <a:solidFill>
                  <a:srgbClr val="000000"/>
                </a:solidFill>
                <a:latin typeface="Arial (Body)"/>
                <a:ea typeface="+mn-ea"/>
                <a:cs typeface="+mn-cs"/>
              </a:rPr>
              <a:t>elements.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Function </a:t>
            </a:r>
            <a:r>
              <a:rPr lang="en-US" altLang="en-US" sz="2400" kern="1200" dirty="0">
                <a:solidFill>
                  <a:srgbClr val="000000"/>
                </a:solidFill>
                <a:latin typeface="Consolas" panose="020B0609020204030204" pitchFamily="49" charset="0"/>
                <a:ea typeface="+mn-ea"/>
                <a:cs typeface="+mn-cs"/>
              </a:rPr>
              <a:t>median</a:t>
            </a:r>
            <a:r>
              <a:rPr lang="en-US" altLang="en-US" sz="2400" kern="1200" dirty="0">
                <a:solidFill>
                  <a:srgbClr val="000000"/>
                </a:solidFill>
                <a:latin typeface="Arial (Body)"/>
                <a:ea typeface="+mn-ea"/>
                <a:cs typeface="+mn-cs"/>
              </a:rPr>
              <a:t> does not currently provide this </a:t>
            </a:r>
            <a:r>
              <a:rPr lang="en-US" altLang="en-US" sz="2400" kern="1200" dirty="0" smtClean="0">
                <a:solidFill>
                  <a:srgbClr val="000000"/>
                </a:solidFill>
                <a:latin typeface="Arial (Body)"/>
                <a:ea typeface="+mn-ea"/>
                <a:cs typeface="+mn-cs"/>
              </a:rPr>
              <a:t>capability.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Function </a:t>
            </a:r>
            <a:r>
              <a:rPr lang="en-US" altLang="en-US" sz="2400" kern="1200" dirty="0" smtClean="0">
                <a:solidFill>
                  <a:srgbClr val="000000"/>
                </a:solidFill>
                <a:latin typeface="Consolas" panose="020B0609020204030204" pitchFamily="49" charset="0"/>
                <a:ea typeface="+mn-ea"/>
                <a:cs typeface="+mn-cs"/>
              </a:rPr>
              <a:t>printArray</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is called to output the</a:t>
            </a:r>
            <a:r>
              <a:rPr lang="en-US" altLang="en-US" sz="2400" kern="1200" dirty="0">
                <a:solidFill>
                  <a:srgbClr val="000000"/>
                </a:solidFill>
                <a:latin typeface="Consolas" panose="020B0609020204030204" pitchFamily="49" charset="0"/>
                <a:ea typeface="+mn-ea"/>
                <a:cs typeface="+mn-cs"/>
              </a:rPr>
              <a:t> response</a:t>
            </a:r>
            <a:r>
              <a:rPr lang="en-US" altLang="en-US" sz="2400" kern="1200" dirty="0">
                <a:solidFill>
                  <a:srgbClr val="000000"/>
                </a:solidFill>
                <a:latin typeface="Arial (Body)"/>
                <a:ea typeface="+mn-ea"/>
                <a:cs typeface="+mn-cs"/>
              </a:rPr>
              <a:t> array.</a:t>
            </a:r>
          </a:p>
        </p:txBody>
      </p:sp>
    </p:spTree>
    <p:extLst>
      <p:ext uri="{BB962C8B-B14F-4D97-AF65-F5344CB8AC3E}">
        <p14:creationId xmlns:p14="http://schemas.microsoft.com/office/powerpoint/2010/main" val="16561735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6.9 Case Study: Computing Mean, Median and Mode Using Arrays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Aft>
                <a:spcPct val="0"/>
              </a:spcAft>
              <a:buNone/>
              <a:tabLst/>
              <a:defRPr/>
            </a:pPr>
            <a:r>
              <a:rPr lang="en-US" sz="2400" b="1" kern="1200" dirty="0">
                <a:solidFill>
                  <a:srgbClr val="000000"/>
                </a:solidFill>
                <a:latin typeface="Arial (Body)"/>
                <a:ea typeface="+mn-ea"/>
                <a:cs typeface="+mn-cs"/>
              </a:rPr>
              <a:t>Mode</a:t>
            </a:r>
          </a:p>
          <a:p>
            <a:pPr marL="255651" lvl="0" indent="-255651">
              <a:spcAft>
                <a:spcPct val="0"/>
              </a:spcAft>
              <a:tabLst/>
              <a:defRPr/>
            </a:pPr>
            <a:r>
              <a:rPr lang="en-US" sz="2400" kern="1200" dirty="0">
                <a:solidFill>
                  <a:srgbClr val="000000"/>
                </a:solidFill>
                <a:latin typeface="Arial (Body)"/>
                <a:ea typeface="+mn-ea"/>
                <a:cs typeface="+mn-cs"/>
              </a:rPr>
              <a:t>The </a:t>
            </a:r>
            <a:r>
              <a:rPr lang="en-US" sz="2400" b="1" kern="1200" dirty="0">
                <a:solidFill>
                  <a:srgbClr val="000000"/>
                </a:solidFill>
                <a:latin typeface="Arial (Body)"/>
                <a:ea typeface="+mn-ea"/>
                <a:cs typeface="+mn-cs"/>
              </a:rPr>
              <a:t>mode</a:t>
            </a:r>
            <a:r>
              <a:rPr lang="en-US" sz="2400" kern="1200" dirty="0">
                <a:solidFill>
                  <a:srgbClr val="000000"/>
                </a:solidFill>
                <a:latin typeface="Arial (Body)"/>
                <a:ea typeface="+mn-ea"/>
                <a:cs typeface="+mn-cs"/>
              </a:rPr>
              <a:t> is the </a:t>
            </a:r>
            <a:r>
              <a:rPr lang="en-US" sz="2400" b="1" kern="1200" dirty="0">
                <a:solidFill>
                  <a:srgbClr val="000000"/>
                </a:solidFill>
                <a:latin typeface="Arial (Body)"/>
                <a:ea typeface="+mn-ea"/>
                <a:cs typeface="+mn-cs"/>
              </a:rPr>
              <a:t>value that occurs most frequently </a:t>
            </a:r>
            <a:r>
              <a:rPr lang="en-US" sz="2400" kern="1200" dirty="0">
                <a:solidFill>
                  <a:srgbClr val="000000"/>
                </a:solidFill>
                <a:latin typeface="Arial (Body)"/>
                <a:ea typeface="+mn-ea"/>
                <a:cs typeface="+mn-cs"/>
              </a:rPr>
              <a:t>among the 99 </a:t>
            </a:r>
            <a:r>
              <a:rPr lang="en-US" sz="2400" kern="1200" dirty="0" smtClean="0">
                <a:solidFill>
                  <a:srgbClr val="000000"/>
                </a:solidFill>
                <a:latin typeface="Arial (Body)"/>
                <a:ea typeface="+mn-ea"/>
                <a:cs typeface="+mn-cs"/>
              </a:rPr>
              <a:t>responses.</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Function </a:t>
            </a:r>
            <a:r>
              <a:rPr lang="en-US" sz="2400" kern="1200" dirty="0">
                <a:solidFill>
                  <a:srgbClr val="000000"/>
                </a:solidFill>
                <a:latin typeface="Consolas" panose="020B0609020204030204" pitchFamily="49" charset="0"/>
                <a:ea typeface="+mn-ea"/>
                <a:cs typeface="+mn-cs"/>
              </a:rPr>
              <a:t>mode</a:t>
            </a:r>
            <a:r>
              <a:rPr lang="en-US" sz="2400" kern="1200" dirty="0">
                <a:solidFill>
                  <a:srgbClr val="000000"/>
                </a:solidFill>
                <a:latin typeface="Arial (Body)"/>
                <a:ea typeface="+mn-ea"/>
                <a:cs typeface="+mn-cs"/>
              </a:rPr>
              <a:t> determines the mode by counting the number of responses of each type, then selecting the value with the greatest </a:t>
            </a:r>
            <a:r>
              <a:rPr lang="en-US" sz="2400" kern="1200" dirty="0" smtClean="0">
                <a:solidFill>
                  <a:srgbClr val="000000"/>
                </a:solidFill>
                <a:latin typeface="Arial (Body)"/>
                <a:ea typeface="+mn-ea"/>
                <a:cs typeface="+mn-cs"/>
              </a:rPr>
              <a:t>count.</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This version of function </a:t>
            </a:r>
            <a:r>
              <a:rPr lang="en-US" sz="2400" kern="1200" dirty="0">
                <a:solidFill>
                  <a:srgbClr val="000000"/>
                </a:solidFill>
                <a:latin typeface="Consolas" panose="020B0609020204030204" pitchFamily="49" charset="0"/>
                <a:ea typeface="+mn-ea"/>
                <a:cs typeface="+mn-cs"/>
              </a:rPr>
              <a:t>mode</a:t>
            </a:r>
            <a:r>
              <a:rPr lang="en-US" sz="2400" kern="1200" dirty="0">
                <a:solidFill>
                  <a:srgbClr val="000000"/>
                </a:solidFill>
                <a:latin typeface="Arial (Body)"/>
                <a:ea typeface="+mn-ea"/>
                <a:cs typeface="+mn-cs"/>
              </a:rPr>
              <a:t> does not handle a tie (see Exercise </a:t>
            </a:r>
            <a:r>
              <a:rPr lang="en-US" sz="2400" kern="1200" dirty="0" smtClean="0">
                <a:solidFill>
                  <a:srgbClr val="000000"/>
                </a:solidFill>
                <a:latin typeface="Arial (Body)"/>
                <a:ea typeface="+mn-ea"/>
                <a:cs typeface="+mn-cs"/>
              </a:rPr>
              <a:t>7.14).</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Function </a:t>
            </a:r>
            <a:r>
              <a:rPr lang="en-US" sz="2400" kern="1200" dirty="0">
                <a:solidFill>
                  <a:srgbClr val="000000"/>
                </a:solidFill>
                <a:latin typeface="Consolas" panose="020B0609020204030204" pitchFamily="49" charset="0"/>
                <a:ea typeface="+mn-ea"/>
                <a:cs typeface="+mn-cs"/>
              </a:rPr>
              <a:t>mode</a:t>
            </a:r>
            <a:r>
              <a:rPr lang="en-US" sz="2400" kern="1200" dirty="0">
                <a:solidFill>
                  <a:srgbClr val="000000"/>
                </a:solidFill>
                <a:latin typeface="Arial (Body)"/>
                <a:ea typeface="+mn-ea"/>
                <a:cs typeface="+mn-cs"/>
              </a:rPr>
              <a:t> also produces a histogram to aid in determining the mode </a:t>
            </a:r>
            <a:r>
              <a:rPr lang="en-US" sz="2400" kern="1200" dirty="0" smtClean="0">
                <a:solidFill>
                  <a:srgbClr val="000000"/>
                </a:solidFill>
                <a:latin typeface="Arial (Body)"/>
                <a:ea typeface="+mn-ea"/>
                <a:cs typeface="+mn-cs"/>
              </a:rPr>
              <a:t>graphically.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7019480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Searching Arrays </a:t>
            </a:r>
            <a:r>
              <a:rPr lang="en-US" sz="2000" b="0" kern="1200" dirty="0" smtClean="0">
                <a:latin typeface="Times New Roman" panose="02020603050405020304" pitchFamily="18" charset="0"/>
                <a:ea typeface="+mj-ea"/>
                <a:cs typeface="+mj-cs"/>
              </a:rPr>
              <a:t>(1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It may be necessary to determine whether an array contains a value that matches a certain </a:t>
            </a:r>
            <a:r>
              <a:rPr lang="en-US" altLang="en-US" sz="2400" b="1" kern="1200" dirty="0">
                <a:solidFill>
                  <a:srgbClr val="000000"/>
                </a:solidFill>
                <a:latin typeface="Arial (Body)"/>
                <a:ea typeface="+mn-ea"/>
                <a:cs typeface="+mn-cs"/>
              </a:rPr>
              <a:t>key </a:t>
            </a:r>
            <a:r>
              <a:rPr lang="en-US" altLang="en-US" sz="2400" b="1" kern="1200" dirty="0" smtClean="0">
                <a:solidFill>
                  <a:srgbClr val="000000"/>
                </a:solidFill>
                <a:latin typeface="Arial (Body)"/>
                <a:ea typeface="+mn-ea"/>
                <a:cs typeface="+mn-cs"/>
              </a:rPr>
              <a:t>value</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process of finding a particular element of an array is called </a:t>
            </a:r>
            <a:r>
              <a:rPr lang="en-US" altLang="en-US" sz="2400" b="1" kern="1200" dirty="0" smtClean="0">
                <a:solidFill>
                  <a:srgbClr val="000000"/>
                </a:solidFill>
                <a:latin typeface="Arial (Body)"/>
                <a:ea typeface="+mn-ea"/>
                <a:cs typeface="+mn-cs"/>
              </a:rPr>
              <a:t>searching</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In this section we discuss two searching techniques—the simple </a:t>
            </a:r>
            <a:r>
              <a:rPr lang="en-US" altLang="en-US" sz="2400" b="1" kern="1200" dirty="0">
                <a:solidFill>
                  <a:srgbClr val="000000"/>
                </a:solidFill>
                <a:latin typeface="Arial (Body)"/>
                <a:ea typeface="+mn-ea"/>
                <a:cs typeface="+mn-cs"/>
              </a:rPr>
              <a:t>linear search </a:t>
            </a:r>
            <a:r>
              <a:rPr lang="en-US" altLang="en-US" sz="2400" kern="1200" dirty="0">
                <a:solidFill>
                  <a:srgbClr val="000000"/>
                </a:solidFill>
                <a:latin typeface="Arial (Body)"/>
                <a:ea typeface="+mn-ea"/>
                <a:cs typeface="+mn-cs"/>
              </a:rPr>
              <a:t>technique and the more efficient (but more complex) </a:t>
            </a:r>
            <a:r>
              <a:rPr lang="en-US" altLang="en-US" sz="2400" b="1" kern="1200" dirty="0">
                <a:solidFill>
                  <a:srgbClr val="000000"/>
                </a:solidFill>
                <a:latin typeface="Arial (Body)"/>
                <a:ea typeface="+mn-ea"/>
                <a:cs typeface="+mn-cs"/>
              </a:rPr>
              <a:t>binary search </a:t>
            </a:r>
            <a:r>
              <a:rPr lang="en-US" altLang="en-US" sz="2400" kern="1200" dirty="0" smtClean="0">
                <a:solidFill>
                  <a:srgbClr val="000000"/>
                </a:solidFill>
                <a:latin typeface="Arial (Body)"/>
                <a:ea typeface="+mn-ea"/>
                <a:cs typeface="+mn-cs"/>
              </a:rPr>
              <a:t>technique.</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22619871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Searching Arrays </a:t>
            </a:r>
            <a:r>
              <a:rPr lang="en-US" sz="2000" b="0" kern="1200" dirty="0" smtClean="0">
                <a:latin typeface="Times New Roman" panose="02020603050405020304" pitchFamily="18" charset="0"/>
                <a:ea typeface="+mj-ea"/>
                <a:cs typeface="+mj-cs"/>
              </a:rPr>
              <a:t>(2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spAutoFit/>
          </a:bodyPr>
          <a:lstStyle/>
          <a:p>
            <a:pPr marL="0" lvl="0" indent="0">
              <a:spcAft>
                <a:spcPct val="0"/>
              </a:spcAft>
              <a:buNone/>
              <a:tabLst/>
              <a:defRPr/>
            </a:pPr>
            <a:r>
              <a:rPr lang="en-US" sz="2400" b="1" kern="1200" dirty="0">
                <a:solidFill>
                  <a:srgbClr val="000000"/>
                </a:solidFill>
                <a:latin typeface="Arial (Body)"/>
                <a:ea typeface="+mn-ea"/>
                <a:cs typeface="+mn-cs"/>
              </a:rPr>
              <a:t>Searching an Array with Linear Search</a:t>
            </a:r>
          </a:p>
          <a:p>
            <a:pPr marL="255651" lvl="0" indent="-255651">
              <a:spcAft>
                <a:spcPct val="0"/>
              </a:spcAft>
              <a:tabLst/>
              <a:defRPr/>
            </a:pPr>
            <a:r>
              <a:rPr lang="en-US" sz="2400" kern="1200" dirty="0">
                <a:solidFill>
                  <a:srgbClr val="000000"/>
                </a:solidFill>
                <a:latin typeface="Arial (Body)"/>
                <a:ea typeface="+mn-ea"/>
                <a:cs typeface="+mn-cs"/>
              </a:rPr>
              <a:t>The linear search </a:t>
            </a:r>
            <a:r>
              <a:rPr lang="en-US" sz="2400" kern="1200" dirty="0" smtClean="0">
                <a:solidFill>
                  <a:srgbClr val="000000"/>
                </a:solidFill>
                <a:latin typeface="Arial (Body)"/>
                <a:ea typeface="+mn-ea"/>
                <a:cs typeface="+mn-cs"/>
              </a:rPr>
              <a:t>(Figure</a:t>
            </a:r>
            <a:r>
              <a:rPr lang="en-US" sz="2400" kern="1200" dirty="0">
                <a:solidFill>
                  <a:srgbClr val="000000"/>
                </a:solidFill>
                <a:latin typeface="Arial (Body)"/>
                <a:ea typeface="+mn-ea"/>
                <a:cs typeface="+mn-cs"/>
              </a:rPr>
              <a:t> 6.18) compares each element of the array with the </a:t>
            </a:r>
            <a:r>
              <a:rPr lang="en-US" sz="2400" b="1" kern="1200" dirty="0">
                <a:solidFill>
                  <a:srgbClr val="000000"/>
                </a:solidFill>
                <a:latin typeface="Arial (Body)"/>
                <a:ea typeface="+mn-ea"/>
                <a:cs typeface="+mn-cs"/>
              </a:rPr>
              <a:t>search </a:t>
            </a:r>
            <a:r>
              <a:rPr lang="en-US" sz="2400" b="1" kern="1200" dirty="0" smtClean="0">
                <a:solidFill>
                  <a:srgbClr val="000000"/>
                </a:solidFill>
                <a:latin typeface="Arial (Body)"/>
                <a:ea typeface="+mn-ea"/>
                <a:cs typeface="+mn-cs"/>
              </a:rPr>
              <a:t>key</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Because the array is not in any particular order, it’s just as likely that the value will be found in the first element as in the </a:t>
            </a:r>
            <a:r>
              <a:rPr lang="en-US" sz="2400" kern="1200" dirty="0" smtClean="0">
                <a:solidFill>
                  <a:srgbClr val="000000"/>
                </a:solidFill>
                <a:latin typeface="Arial (Body)"/>
                <a:ea typeface="+mn-ea"/>
                <a:cs typeface="+mn-cs"/>
              </a:rPr>
              <a:t>last.</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On average, therefore, the program will have to compare the search key with </a:t>
            </a:r>
            <a:r>
              <a:rPr lang="en-US" sz="2400" b="1" kern="1200" dirty="0">
                <a:solidFill>
                  <a:srgbClr val="000000"/>
                </a:solidFill>
                <a:latin typeface="Arial (Body)"/>
                <a:ea typeface="+mn-ea"/>
                <a:cs typeface="+mn-cs"/>
              </a:rPr>
              <a:t>half</a:t>
            </a:r>
            <a:r>
              <a:rPr lang="en-US" sz="2400" kern="1200" dirty="0">
                <a:solidFill>
                  <a:srgbClr val="000000"/>
                </a:solidFill>
                <a:latin typeface="Arial (Body)"/>
                <a:ea typeface="+mn-ea"/>
                <a:cs typeface="+mn-cs"/>
              </a:rPr>
              <a:t> the elements of the </a:t>
            </a:r>
            <a:r>
              <a:rPr lang="en-US" sz="2400" kern="1200" dirty="0" smtClean="0">
                <a:solidFill>
                  <a:srgbClr val="000000"/>
                </a:solidFill>
                <a:latin typeface="Arial (Body)"/>
                <a:ea typeface="+mn-ea"/>
                <a:cs typeface="+mn-cs"/>
              </a:rPr>
              <a:t>array.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4581009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t>Figure </a:t>
            </a:r>
            <a:r>
              <a:rPr lang="en-US" dirty="0"/>
              <a:t>6.18 Linear Search of an </a:t>
            </a:r>
            <a:r>
              <a:rPr lang="en-US" dirty="0" smtClean="0"/>
              <a:t>Array </a:t>
            </a:r>
            <a:r>
              <a:rPr lang="en-US" sz="2000" b="0" dirty="0" smtClean="0"/>
              <a:t>(1 of 3)</a:t>
            </a:r>
            <a:endParaRPr lang="en-US" sz="2000" b="0" dirty="0">
              <a:latin typeface="Times New Roman" panose="02020603050405020304" pitchFamily="18" charset="0"/>
            </a:endParaRPr>
          </a:p>
        </p:txBody>
      </p:sp>
      <p:pic>
        <p:nvPicPr>
          <p:cNvPr id="5" name="Picture 4" descr="The computer code has 49 lines. The lines read as follows. Line 1. forward slash forward slash F i g period 6 period 18 colon f i g 0 6 underscore 18 period c. Line 2. forward slash forward slash Linear search of an array period. Line 3. hash include left angle bracket s t d i o period h right angle bracket. Line 4. hash define SIZE 100. Line 5. Blank. Line 6. forward slash forward slash function prototype. Line 7. size underscore t linear Search left parenthesis c o n s t, i n t array left bracket right bracket comma I n t key comma size underscore t size right parenthesis semicolon. Line 7 is highlighted. Line 8. Blank. Line 9. forward slash forward slash function main begins program execution. Line 10. I n t main left parenthesis void right parenthesis. Line 11. left brace. Line 12, indented once. I n t a left bracket SIZE right bracket semicolon forward slash forward slash create array a. Line 13. Blank. Line 14, indented once. forward slash forward slash create some data. Line 15, indented once. for left parenthesis size underscore t x equals 0 semicolon x less than sign SIZE semicolon plus plus x right parenthesis left brace. Line 16, indented twice. a left bracket x right bracket equals 2 asterisk x semicolon. Line 17, indented once. right brace. Line 18. Blank. Line 19, indented once. print f left parenthesis double quote Enter integer search key colon double quote right parenthesis semicolon. Line 20, indented once. I n t search Key semicolon forward slash forward slash value to locate in array a. Line 21, indented once. scan f left parenthesis double quote percent sign d double quote comma ampersand search Key right parenthesis semicolon. Line 22. Blank"/>
          <p:cNvPicPr>
            <a:picLocks noChangeAspect="1"/>
          </p:cNvPicPr>
          <p:nvPr/>
        </p:nvPicPr>
        <p:blipFill>
          <a:blip r:embed="rId2"/>
          <a:stretch>
            <a:fillRect/>
          </a:stretch>
        </p:blipFill>
        <p:spPr>
          <a:xfrm>
            <a:off x="838667" y="1556986"/>
            <a:ext cx="7466666" cy="4507936"/>
          </a:xfrm>
          <a:prstGeom prst="rect">
            <a:avLst/>
          </a:prstGeom>
        </p:spPr>
      </p:pic>
    </p:spTree>
    <p:extLst>
      <p:ext uri="{BB962C8B-B14F-4D97-AF65-F5344CB8AC3E}">
        <p14:creationId xmlns:p14="http://schemas.microsoft.com/office/powerpoint/2010/main" val="3528815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6.2 Arrays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sp>
        <p:nvSpPr>
          <p:cNvPr id="4" name="Content Placeholder 3"/>
          <p:cNvSpPr>
            <a:spLocks noGrp="1"/>
          </p:cNvSpPr>
          <p:nvPr>
            <p:ph sz="quarter" idx="13"/>
          </p:nvPr>
        </p:nvSpPr>
        <p:spPr>
          <a:xfrm>
            <a:off x="467632" y="1575104"/>
            <a:ext cx="8229600" cy="3284491"/>
          </a:xfrm>
        </p:spPr>
        <p:txBody>
          <a:bodyPr/>
          <a:lstStyle/>
          <a:p>
            <a:pPr marL="255651" lvl="0" indent="-255651">
              <a:spcAft>
                <a:spcPct val="0"/>
              </a:spcAft>
              <a:tabLst/>
            </a:pPr>
            <a:r>
              <a:rPr lang="en-US" altLang="en-US" sz="2000" kern="1200" dirty="0">
                <a:solidFill>
                  <a:srgbClr val="000000"/>
                </a:solidFill>
                <a:latin typeface="Arial (Body)"/>
              </a:rPr>
              <a:t>Let’s examine array </a:t>
            </a:r>
            <a:r>
              <a:rPr lang="en-US" altLang="en-US" sz="2000" kern="1200" dirty="0">
                <a:solidFill>
                  <a:srgbClr val="000000"/>
                </a:solidFill>
                <a:latin typeface="Consolas" panose="020B0609020204030204" pitchFamily="49" charset="0"/>
              </a:rPr>
              <a:t>c</a:t>
            </a:r>
            <a:r>
              <a:rPr lang="en-US" altLang="en-US" sz="2000" kern="1200" dirty="0">
                <a:solidFill>
                  <a:srgbClr val="000000"/>
                </a:solidFill>
                <a:latin typeface="Arial (Body)"/>
              </a:rPr>
              <a:t> (Figure 6.1) more closely.</a:t>
            </a:r>
          </a:p>
          <a:p>
            <a:pPr marL="255651" lvl="0" indent="-255651">
              <a:spcAft>
                <a:spcPct val="0"/>
              </a:spcAft>
              <a:tabLst/>
            </a:pPr>
            <a:r>
              <a:rPr lang="en-US" altLang="en-US" sz="2000" kern="1200" dirty="0">
                <a:solidFill>
                  <a:srgbClr val="000000"/>
                </a:solidFill>
                <a:latin typeface="Arial (Body)"/>
              </a:rPr>
              <a:t>The array’s </a:t>
            </a:r>
            <a:r>
              <a:rPr lang="en-US" altLang="en-US" sz="2000" b="1" kern="1200" dirty="0">
                <a:solidFill>
                  <a:srgbClr val="000000"/>
                </a:solidFill>
                <a:latin typeface="Arial (Body)"/>
              </a:rPr>
              <a:t>name</a:t>
            </a:r>
            <a:r>
              <a:rPr lang="en-US" altLang="en-US" sz="2000" kern="1200" dirty="0">
                <a:solidFill>
                  <a:srgbClr val="000000"/>
                </a:solidFill>
                <a:latin typeface="Arial (Body)"/>
              </a:rPr>
              <a:t> is </a:t>
            </a:r>
            <a:r>
              <a:rPr lang="en-US" altLang="en-US" sz="2000" kern="1200" dirty="0">
                <a:solidFill>
                  <a:srgbClr val="000000"/>
                </a:solidFill>
                <a:latin typeface="Consolas" panose="020B0609020204030204" pitchFamily="49" charset="0"/>
              </a:rPr>
              <a:t>c</a:t>
            </a:r>
            <a:r>
              <a:rPr lang="en-US" altLang="en-US" sz="2000" kern="1200" dirty="0">
                <a:solidFill>
                  <a:srgbClr val="000000"/>
                </a:solidFill>
                <a:latin typeface="Arial (Body)"/>
              </a:rPr>
              <a:t>.</a:t>
            </a:r>
          </a:p>
          <a:p>
            <a:pPr marL="255651" lvl="0" indent="-255651">
              <a:spcAft>
                <a:spcPct val="0"/>
              </a:spcAft>
              <a:tabLst/>
            </a:pPr>
            <a:r>
              <a:rPr lang="en-US" altLang="en-US" sz="2000" kern="1200" dirty="0">
                <a:solidFill>
                  <a:srgbClr val="000000"/>
                </a:solidFill>
                <a:latin typeface="Arial (Body)"/>
              </a:rPr>
              <a:t>Its 12 elements are referred to as </a:t>
            </a:r>
            <a:r>
              <a:rPr lang="en-US" altLang="en-US" sz="2000" kern="1200" dirty="0">
                <a:solidFill>
                  <a:srgbClr val="000000"/>
                </a:solidFill>
                <a:latin typeface="Consolas" panose="020B0609020204030204" pitchFamily="49" charset="0"/>
              </a:rPr>
              <a:t>c[0], c[1], c[2], </a:t>
            </a:r>
            <a:r>
              <a:rPr lang="en-US" altLang="en-US" sz="2000" kern="1200" dirty="0">
                <a:solidFill>
                  <a:srgbClr val="000000"/>
                </a:solidFill>
                <a:latin typeface="Arial (Body)"/>
              </a:rPr>
              <a:t>…, </a:t>
            </a:r>
            <a:r>
              <a:rPr lang="en-US" altLang="en-US" sz="2000" kern="1200" dirty="0">
                <a:solidFill>
                  <a:srgbClr val="000000"/>
                </a:solidFill>
                <a:latin typeface="Consolas" panose="020B0609020204030204" pitchFamily="49" charset="0"/>
              </a:rPr>
              <a:t>c[10]</a:t>
            </a:r>
            <a:r>
              <a:rPr lang="en-US" altLang="en-US" sz="2000" b="1" kern="1200" dirty="0">
                <a:solidFill>
                  <a:srgbClr val="000000"/>
                </a:solidFill>
                <a:latin typeface="Arial (Body)"/>
              </a:rPr>
              <a:t> </a:t>
            </a:r>
            <a:r>
              <a:rPr lang="en-US" altLang="en-US" sz="2000" kern="1200" dirty="0">
                <a:solidFill>
                  <a:srgbClr val="000000"/>
                </a:solidFill>
                <a:latin typeface="Arial (Body)"/>
              </a:rPr>
              <a:t>and</a:t>
            </a:r>
            <a:r>
              <a:rPr lang="en-US" altLang="en-US" sz="2000" b="1" kern="1200" dirty="0">
                <a:solidFill>
                  <a:srgbClr val="000000"/>
                </a:solidFill>
                <a:latin typeface="Arial (Body)"/>
              </a:rPr>
              <a:t> </a:t>
            </a:r>
            <a:r>
              <a:rPr lang="en-US" altLang="en-US" sz="2000" kern="1200" dirty="0">
                <a:solidFill>
                  <a:srgbClr val="000000"/>
                </a:solidFill>
                <a:latin typeface="Consolas" panose="020B0609020204030204" pitchFamily="49" charset="0"/>
              </a:rPr>
              <a:t>c[11]</a:t>
            </a:r>
            <a:r>
              <a:rPr lang="en-US" altLang="en-US" sz="2000" kern="1200" dirty="0">
                <a:solidFill>
                  <a:srgbClr val="000000"/>
                </a:solidFill>
                <a:latin typeface="Arial (Body)"/>
              </a:rPr>
              <a:t>.</a:t>
            </a:r>
          </a:p>
          <a:p>
            <a:pPr marL="255651" lvl="0" indent="-255651">
              <a:spcAft>
                <a:spcPct val="0"/>
              </a:spcAft>
              <a:tabLst/>
            </a:pPr>
            <a:r>
              <a:rPr lang="en-US" altLang="en-US" sz="2000" kern="1200" dirty="0">
                <a:solidFill>
                  <a:srgbClr val="000000"/>
                </a:solidFill>
                <a:latin typeface="Arial (Body)"/>
              </a:rPr>
              <a:t>The </a:t>
            </a:r>
            <a:r>
              <a:rPr lang="en-US" altLang="en-US" sz="2000" b="1" kern="1200" dirty="0">
                <a:solidFill>
                  <a:srgbClr val="000000"/>
                </a:solidFill>
                <a:latin typeface="Arial (Body)"/>
              </a:rPr>
              <a:t>value</a:t>
            </a:r>
            <a:r>
              <a:rPr lang="en-US" altLang="en-US" sz="2000" kern="1200" dirty="0">
                <a:solidFill>
                  <a:srgbClr val="000000"/>
                </a:solidFill>
                <a:latin typeface="Arial (Body)"/>
              </a:rPr>
              <a:t> stored in </a:t>
            </a:r>
            <a:r>
              <a:rPr lang="en-US" altLang="en-US" sz="2000" kern="1200" dirty="0">
                <a:solidFill>
                  <a:srgbClr val="000000"/>
                </a:solidFill>
                <a:latin typeface="Consolas" panose="020B0609020204030204" pitchFamily="49" charset="0"/>
              </a:rPr>
              <a:t>c[0]</a:t>
            </a:r>
            <a:r>
              <a:rPr lang="en-US" altLang="en-US" sz="2000" kern="1200" dirty="0">
                <a:solidFill>
                  <a:srgbClr val="000000"/>
                </a:solidFill>
                <a:latin typeface="Arial (Body)"/>
              </a:rPr>
              <a:t> is </a:t>
            </a:r>
            <a:r>
              <a:rPr lang="en-US" altLang="en-US" sz="2000" kern="1200" dirty="0">
                <a:solidFill>
                  <a:srgbClr val="000000"/>
                </a:solidFill>
                <a:latin typeface="Consolas" panose="020B0609020204030204" pitchFamily="49" charset="0"/>
              </a:rPr>
              <a:t>−45</a:t>
            </a:r>
            <a:r>
              <a:rPr lang="en-US" altLang="en-US" sz="2000" kern="1200" dirty="0">
                <a:solidFill>
                  <a:srgbClr val="000000"/>
                </a:solidFill>
                <a:latin typeface="Arial (Body)"/>
              </a:rPr>
              <a:t>, the value of </a:t>
            </a:r>
            <a:r>
              <a:rPr lang="en-US" altLang="en-US" sz="2000" kern="1200" dirty="0">
                <a:solidFill>
                  <a:srgbClr val="000000"/>
                </a:solidFill>
                <a:latin typeface="Consolas" panose="020B0609020204030204" pitchFamily="49" charset="0"/>
              </a:rPr>
              <a:t>c[1] </a:t>
            </a:r>
            <a:r>
              <a:rPr lang="en-US" altLang="en-US" sz="2000" kern="1200" dirty="0">
                <a:solidFill>
                  <a:srgbClr val="000000"/>
                </a:solidFill>
                <a:latin typeface="Arial (Body)"/>
              </a:rPr>
              <a:t>is </a:t>
            </a:r>
            <a:r>
              <a:rPr lang="en-US" altLang="en-US" sz="2000" kern="1200" dirty="0">
                <a:solidFill>
                  <a:srgbClr val="000000"/>
                </a:solidFill>
                <a:latin typeface="Consolas" panose="020B0609020204030204" pitchFamily="49" charset="0"/>
              </a:rPr>
              <a:t>6</a:t>
            </a:r>
            <a:r>
              <a:rPr lang="en-US" altLang="en-US" sz="2000" kern="1200" dirty="0">
                <a:solidFill>
                  <a:srgbClr val="000000"/>
                </a:solidFill>
                <a:latin typeface="Arial (Body)"/>
              </a:rPr>
              <a:t>, </a:t>
            </a:r>
            <a:r>
              <a:rPr lang="en-US" altLang="en-US" sz="2000" kern="1200" dirty="0">
                <a:solidFill>
                  <a:srgbClr val="000000"/>
                </a:solidFill>
                <a:latin typeface="Consolas" panose="020B0609020204030204" pitchFamily="49" charset="0"/>
              </a:rPr>
              <a:t>c[2] </a:t>
            </a:r>
            <a:r>
              <a:rPr lang="en-US" altLang="en-US" sz="2000" kern="1200" dirty="0">
                <a:solidFill>
                  <a:srgbClr val="000000"/>
                </a:solidFill>
                <a:latin typeface="Arial (Body)"/>
              </a:rPr>
              <a:t>is </a:t>
            </a:r>
            <a:r>
              <a:rPr lang="en-US" altLang="en-US" sz="2000" kern="1200" dirty="0">
                <a:solidFill>
                  <a:srgbClr val="000000"/>
                </a:solidFill>
                <a:latin typeface="Consolas" panose="020B0609020204030204" pitchFamily="49" charset="0"/>
              </a:rPr>
              <a:t>0</a:t>
            </a:r>
            <a:r>
              <a:rPr lang="en-US" altLang="en-US" sz="2000" kern="1200" dirty="0">
                <a:solidFill>
                  <a:srgbClr val="000000"/>
                </a:solidFill>
                <a:latin typeface="Arial (Body)"/>
              </a:rPr>
              <a:t>, </a:t>
            </a:r>
            <a:r>
              <a:rPr lang="en-US" altLang="en-US" sz="2000" kern="1200" dirty="0">
                <a:solidFill>
                  <a:srgbClr val="000000"/>
                </a:solidFill>
                <a:latin typeface="Consolas" panose="020B0609020204030204" pitchFamily="49" charset="0"/>
              </a:rPr>
              <a:t>c[7] </a:t>
            </a:r>
            <a:r>
              <a:rPr lang="en-US" altLang="en-US" sz="2000" kern="1200" dirty="0">
                <a:solidFill>
                  <a:srgbClr val="000000"/>
                </a:solidFill>
                <a:latin typeface="Arial (Body)"/>
              </a:rPr>
              <a:t>is </a:t>
            </a:r>
            <a:r>
              <a:rPr lang="en-US" altLang="en-US" sz="2000" kern="1200" dirty="0">
                <a:solidFill>
                  <a:srgbClr val="000000"/>
                </a:solidFill>
                <a:latin typeface="Consolas" panose="020B0609020204030204" pitchFamily="49" charset="0"/>
              </a:rPr>
              <a:t>62</a:t>
            </a:r>
            <a:r>
              <a:rPr lang="en-US" altLang="en-US" sz="2000" kern="1200" dirty="0">
                <a:solidFill>
                  <a:srgbClr val="000000"/>
                </a:solidFill>
                <a:latin typeface="Arial (Body)"/>
              </a:rPr>
              <a:t> and </a:t>
            </a:r>
            <a:r>
              <a:rPr lang="en-US" altLang="en-US" sz="2000" kern="1200" dirty="0">
                <a:solidFill>
                  <a:srgbClr val="000000"/>
                </a:solidFill>
                <a:latin typeface="Consolas" panose="020B0609020204030204" pitchFamily="49" charset="0"/>
              </a:rPr>
              <a:t>c[11]</a:t>
            </a:r>
            <a:r>
              <a:rPr lang="en-US" altLang="en-US" sz="2000" kern="1200" dirty="0">
                <a:solidFill>
                  <a:srgbClr val="000000"/>
                </a:solidFill>
                <a:latin typeface="Arial (Body)"/>
              </a:rPr>
              <a:t> is </a:t>
            </a:r>
            <a:r>
              <a:rPr lang="en-US" altLang="en-US" sz="2000" kern="1200" dirty="0">
                <a:solidFill>
                  <a:srgbClr val="000000"/>
                </a:solidFill>
                <a:latin typeface="Consolas" panose="020B0609020204030204" pitchFamily="49" charset="0"/>
              </a:rPr>
              <a:t>78</a:t>
            </a:r>
            <a:r>
              <a:rPr lang="en-US" altLang="en-US" sz="2000" kern="1200" dirty="0">
                <a:solidFill>
                  <a:srgbClr val="000000"/>
                </a:solidFill>
                <a:latin typeface="Arial (Body)"/>
              </a:rPr>
              <a:t>.</a:t>
            </a:r>
          </a:p>
          <a:p>
            <a:pPr marL="255651" lvl="0" indent="-255651">
              <a:spcAft>
                <a:spcPct val="0"/>
              </a:spcAft>
              <a:tabLst/>
            </a:pPr>
            <a:r>
              <a:rPr lang="en-US" altLang="en-US" sz="2000" kern="1200" dirty="0">
                <a:solidFill>
                  <a:srgbClr val="000000"/>
                </a:solidFill>
                <a:latin typeface="Arial (Body)"/>
              </a:rPr>
              <a:t>To print the sum of the values contained in the first three elements of array </a:t>
            </a:r>
            <a:r>
              <a:rPr lang="en-US" altLang="en-US" sz="2000" kern="1200" dirty="0">
                <a:solidFill>
                  <a:srgbClr val="000000"/>
                </a:solidFill>
                <a:latin typeface="Consolas" panose="020B0609020204030204" pitchFamily="49" charset="0"/>
              </a:rPr>
              <a:t>c</a:t>
            </a:r>
            <a:r>
              <a:rPr lang="en-US" altLang="en-US" sz="2000" kern="1200" dirty="0">
                <a:solidFill>
                  <a:srgbClr val="000000"/>
                </a:solidFill>
                <a:latin typeface="Arial (Body)"/>
              </a:rPr>
              <a:t>, we’d </a:t>
            </a:r>
            <a:r>
              <a:rPr lang="en-US" altLang="en-US" sz="2000" kern="1200" dirty="0" smtClean="0">
                <a:solidFill>
                  <a:srgbClr val="000000"/>
                </a:solidFill>
                <a:latin typeface="Arial (Body)"/>
              </a:rPr>
              <a:t>write</a:t>
            </a:r>
          </a:p>
          <a:p>
            <a:pPr marL="742569" lvl="1" indent="-284400">
              <a:spcAft>
                <a:spcPct val="0"/>
              </a:spcAft>
            </a:pPr>
            <a:r>
              <a:rPr lang="en-US" sz="2000" dirty="0" smtClean="0">
                <a:latin typeface="+mn-lt"/>
              </a:rPr>
              <a:t> </a:t>
            </a:r>
            <a:endParaRPr lang="en-US" sz="2000" dirty="0">
              <a:latin typeface="+mn-lt"/>
            </a:endParaRPr>
          </a:p>
        </p:txBody>
      </p:sp>
      <p:pic>
        <p:nvPicPr>
          <p:cNvPr id="9" name="Picture 8" descr="The computer code reads as follows. print f left parenthesis double quote percent sign d double quote comma c left bracket 0 right bracket plus c left bracket 1 right bracket plus c left bracket 2 right bracket right parenthesis "/>
          <p:cNvPicPr>
            <a:picLocks noChangeAspect="1"/>
          </p:cNvPicPr>
          <p:nvPr/>
        </p:nvPicPr>
        <p:blipFill rotWithShape="1">
          <a:blip r:embed="rId3"/>
          <a:srcRect l="7199" t="5559"/>
          <a:stretch/>
        </p:blipFill>
        <p:spPr>
          <a:xfrm>
            <a:off x="1289014" y="4874408"/>
            <a:ext cx="4840554" cy="513393"/>
          </a:xfrm>
          <a:prstGeom prst="rect">
            <a:avLst/>
          </a:prstGeom>
        </p:spPr>
      </p:pic>
      <p:sp>
        <p:nvSpPr>
          <p:cNvPr id="5" name="Content Placeholder 4"/>
          <p:cNvSpPr>
            <a:spLocks noGrp="1"/>
          </p:cNvSpPr>
          <p:nvPr>
            <p:ph sz="quarter" idx="14"/>
          </p:nvPr>
        </p:nvSpPr>
        <p:spPr>
          <a:xfrm>
            <a:off x="454025" y="5381137"/>
            <a:ext cx="8232775" cy="783091"/>
          </a:xfrm>
        </p:spPr>
        <p:txBody>
          <a:bodyPr/>
          <a:lstStyle/>
          <a:p>
            <a:pPr marL="255651" lvl="0" indent="-255651">
              <a:spcAft>
                <a:spcPct val="0"/>
              </a:spcAft>
              <a:tabLst/>
            </a:pPr>
            <a:r>
              <a:rPr lang="en-US" altLang="en-US" sz="2000" kern="1200" dirty="0" smtClean="0">
                <a:solidFill>
                  <a:srgbClr val="000000"/>
                </a:solidFill>
                <a:latin typeface="Arial (Body)"/>
              </a:rPr>
              <a:t>To </a:t>
            </a:r>
            <a:r>
              <a:rPr lang="en-US" altLang="en-US" sz="2000" kern="1200" dirty="0">
                <a:solidFill>
                  <a:srgbClr val="000000"/>
                </a:solidFill>
                <a:latin typeface="Arial (Body)"/>
              </a:rPr>
              <a:t>divide the value of element </a:t>
            </a:r>
            <a:r>
              <a:rPr lang="en-US" altLang="en-US" sz="2000" kern="1200" dirty="0">
                <a:solidFill>
                  <a:srgbClr val="000000"/>
                </a:solidFill>
                <a:latin typeface="Consolas" panose="020B0609020204030204" pitchFamily="49" charset="0"/>
              </a:rPr>
              <a:t>7</a:t>
            </a:r>
            <a:r>
              <a:rPr lang="en-US" altLang="en-US" sz="2000" kern="1200" dirty="0">
                <a:solidFill>
                  <a:srgbClr val="000000"/>
                </a:solidFill>
                <a:latin typeface="Arial (Body)"/>
              </a:rPr>
              <a:t> of array </a:t>
            </a:r>
            <a:r>
              <a:rPr lang="en-US" altLang="en-US" sz="2000" kern="1200" dirty="0">
                <a:solidFill>
                  <a:srgbClr val="000000"/>
                </a:solidFill>
                <a:latin typeface="Consolas" panose="020B0609020204030204" pitchFamily="49" charset="0"/>
              </a:rPr>
              <a:t>c</a:t>
            </a:r>
            <a:r>
              <a:rPr lang="en-US" altLang="en-US" sz="2000" kern="1200" dirty="0">
                <a:solidFill>
                  <a:srgbClr val="000000"/>
                </a:solidFill>
                <a:latin typeface="Arial (Body)"/>
              </a:rPr>
              <a:t> by </a:t>
            </a:r>
            <a:r>
              <a:rPr lang="en-US" altLang="en-US" sz="2000" kern="1200" dirty="0">
                <a:solidFill>
                  <a:srgbClr val="000000"/>
                </a:solidFill>
                <a:latin typeface="Consolas" panose="020B0609020204030204" pitchFamily="49" charset="0"/>
              </a:rPr>
              <a:t>2</a:t>
            </a:r>
            <a:r>
              <a:rPr lang="en-US" altLang="en-US" sz="2000" kern="1200" dirty="0">
                <a:solidFill>
                  <a:srgbClr val="000000"/>
                </a:solidFill>
                <a:latin typeface="Arial (Body)"/>
              </a:rPr>
              <a:t> and assign the result to the variable </a:t>
            </a:r>
            <a:r>
              <a:rPr lang="en-US" altLang="en-US" sz="2000" kern="1200" dirty="0">
                <a:solidFill>
                  <a:srgbClr val="000000"/>
                </a:solidFill>
                <a:latin typeface="Consolas" panose="020B0609020204030204" pitchFamily="49" charset="0"/>
              </a:rPr>
              <a:t>x</a:t>
            </a:r>
            <a:r>
              <a:rPr lang="en-US" altLang="en-US" sz="2000" kern="1200" dirty="0">
                <a:solidFill>
                  <a:srgbClr val="000000"/>
                </a:solidFill>
                <a:latin typeface="Arial (Body)"/>
              </a:rPr>
              <a:t>, write</a:t>
            </a:r>
            <a:endParaRPr lang="en-US" sz="2000" dirty="0"/>
          </a:p>
        </p:txBody>
      </p:sp>
    </p:spTree>
    <p:extLst>
      <p:ext uri="{BB962C8B-B14F-4D97-AF65-F5344CB8AC3E}">
        <p14:creationId xmlns:p14="http://schemas.microsoft.com/office/powerpoint/2010/main" val="199123398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a:t>Figure 6.18 Linear Search of an Array </a:t>
            </a:r>
            <a:r>
              <a:rPr lang="en-US" sz="2000" b="0" dirty="0" smtClean="0"/>
              <a:t>(2 </a:t>
            </a:r>
            <a:r>
              <a:rPr lang="en-US" sz="2000" b="0" dirty="0"/>
              <a:t>of 3)</a:t>
            </a:r>
            <a:endParaRPr lang="en-US" dirty="0">
              <a:latin typeface="Times New Roman" panose="02020603050405020304" pitchFamily="18" charset="0"/>
            </a:endParaRPr>
          </a:p>
        </p:txBody>
      </p:sp>
      <p:pic>
        <p:nvPicPr>
          <p:cNvPr id="5" name="Picture 4" descr="The computer code continues. Line 23, indented once. forward slash forward slash attempt to locate search Key in array a. Line 24, indented once. size underscore t index equals linear Search left parenthesis a comma search Key comma SIZE right parenthesis semicolon. Line 24 is highlighted. Line 25. Blank. Line 26, indented once. forward slash forward slash display results. Line 27, indented once. if left parenthesis index exclamation point equals negative 1 right parenthesis left brace. Line 28, indented twice. print f left parenthesis double quote Found value at index percent sign d back slash n double quote comma index right parenthesis semicolon. Line 29, indented once. right brace. Line 30, indented once. else left brace. Line 31, indented twice. puts left parenthesis double quote Value not found double quote right parenthesis semicolon. Line 32, indented once. right brace. Line 33. right brace. Line 3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48" y="1910299"/>
            <a:ext cx="7866304" cy="2915482"/>
          </a:xfrm>
          <a:prstGeom prst="rect">
            <a:avLst/>
          </a:prstGeom>
        </p:spPr>
      </p:pic>
    </p:spTree>
    <p:extLst>
      <p:ext uri="{BB962C8B-B14F-4D97-AF65-F5344CB8AC3E}">
        <p14:creationId xmlns:p14="http://schemas.microsoft.com/office/powerpoint/2010/main" val="371209248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a:t>Figure 6.18 Linear Search of an Array </a:t>
            </a:r>
            <a:r>
              <a:rPr lang="en-US" sz="2000" b="0" dirty="0" smtClean="0"/>
              <a:t>(3 </a:t>
            </a:r>
            <a:r>
              <a:rPr lang="en-US" sz="2000" b="0" dirty="0"/>
              <a:t>of 3)</a:t>
            </a:r>
            <a:endParaRPr lang="en-US" dirty="0">
              <a:latin typeface="Times New Roman" panose="02020603050405020304" pitchFamily="18" charset="0"/>
            </a:endParaRPr>
          </a:p>
        </p:txBody>
      </p:sp>
      <p:pic>
        <p:nvPicPr>
          <p:cNvPr id="3" name="Picture 2" descr="The computer code continues. Line 35. forward slash forward slash compare key to every element of array until the location is found. Line 36. forward slash forward slash or until the end of array is reached semicolon return index of element. Line 37. forward slash forward slash if key is found or negative 1 if key is not found. Line 38. size underscore t linear Search left parenthesis c o n s t I n t array left bracket right bracket comma I n t key comma size underscore t size right parenthesis. Line 39. left brace. Line 40, indented once. forward slash forward slash loop through array. Line 41, indented once. for left parenthesis size underscore t n equals 0 semicolon n less than sign size semicolon plus plus n right parenthesis left brace. Line 42. Blank. Line 43, indented twice. if left parenthesis array left bracket n right bracket equals equals key right parenthesis left brace. Line 44, indented 3 times. return n semicolon forward slash forward slash return location of key. Line 45, indented twice. right brace. Line 46, indented once. right brace. Line 47. Blank. Line 48, indented once. return negative 1 semicolon forward slash forward slash key not found. Line 49. right brace. Lines 35 to 49 are highlighted. Double forward slashes and comments are in green text. Words in blue text are: hash include, hash define, size underscore t, c o n s t, I n t, and void. SIZE and 100 are in cyan text. Two code output are given. First code output has 2 lines. The lines read as follows. Line 1. Enter integer search key colon 36. Line 2. Found value at index 18. Second code output has 2 lines. The lines read as follows. Line 1. Enter integer search key colon 37. Line 2. Value not fou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840" y="1619526"/>
            <a:ext cx="6760320" cy="4472389"/>
          </a:xfrm>
          <a:prstGeom prst="rect">
            <a:avLst/>
          </a:prstGeom>
        </p:spPr>
      </p:pic>
    </p:spTree>
    <p:extLst>
      <p:ext uri="{BB962C8B-B14F-4D97-AF65-F5344CB8AC3E}">
        <p14:creationId xmlns:p14="http://schemas.microsoft.com/office/powerpoint/2010/main" val="118067067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Searching Arrays </a:t>
            </a:r>
            <a:r>
              <a:rPr lang="en-US" sz="2000" b="0" kern="1200" dirty="0" smtClean="0">
                <a:latin typeface="Times New Roman" panose="02020603050405020304" pitchFamily="18" charset="0"/>
                <a:ea typeface="+mj-ea"/>
                <a:cs typeface="+mj-cs"/>
              </a:rPr>
              <a:t>(3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70534"/>
          </a:xfrm>
        </p:spPr>
        <p:txBody>
          <a:bodyPr wrap="square" lIns="91425" tIns="91425" rIns="91425" bIns="91425">
            <a:spAutoFit/>
          </a:bodyPr>
          <a:lstStyle/>
          <a:p>
            <a:pPr marL="0" lvl="0" indent="0">
              <a:spcAft>
                <a:spcPct val="0"/>
              </a:spcAft>
              <a:buNone/>
              <a:tabLst/>
              <a:defRPr/>
            </a:pPr>
            <a:r>
              <a:rPr lang="en-US" sz="2200" b="1" kern="1200" dirty="0">
                <a:solidFill>
                  <a:srgbClr val="000000"/>
                </a:solidFill>
                <a:latin typeface="Arial (Body)"/>
                <a:ea typeface="+mn-ea"/>
                <a:cs typeface="+mn-cs"/>
              </a:rPr>
              <a:t>Searching an Array with Binary Search</a:t>
            </a:r>
          </a:p>
          <a:p>
            <a:pPr marL="255651" lvl="0" indent="-255651">
              <a:spcAft>
                <a:spcPct val="0"/>
              </a:spcAft>
              <a:tabLst/>
              <a:defRPr/>
            </a:pPr>
            <a:r>
              <a:rPr lang="en-US" sz="2200" kern="1200" dirty="0">
                <a:solidFill>
                  <a:srgbClr val="000000"/>
                </a:solidFill>
                <a:latin typeface="Arial (Body)"/>
                <a:ea typeface="+mn-ea"/>
                <a:cs typeface="+mn-cs"/>
              </a:rPr>
              <a:t>The linear searching method works well for </a:t>
            </a:r>
            <a:r>
              <a:rPr lang="en-US" sz="2200" b="1" kern="1200" dirty="0">
                <a:solidFill>
                  <a:srgbClr val="000000"/>
                </a:solidFill>
                <a:latin typeface="Arial (Body)"/>
                <a:ea typeface="+mn-ea"/>
                <a:cs typeface="+mn-cs"/>
              </a:rPr>
              <a:t>small</a:t>
            </a:r>
            <a:r>
              <a:rPr lang="en-US" sz="2200" kern="1200" dirty="0">
                <a:solidFill>
                  <a:srgbClr val="000000"/>
                </a:solidFill>
                <a:latin typeface="Arial (Body)"/>
                <a:ea typeface="+mn-ea"/>
                <a:cs typeface="+mn-cs"/>
              </a:rPr>
              <a:t> or </a:t>
            </a:r>
            <a:r>
              <a:rPr lang="en-US" sz="2200" b="1" kern="1200" dirty="0">
                <a:solidFill>
                  <a:srgbClr val="000000"/>
                </a:solidFill>
                <a:latin typeface="Arial (Body)"/>
                <a:ea typeface="+mn-ea"/>
                <a:cs typeface="+mn-cs"/>
              </a:rPr>
              <a:t>unsorted</a:t>
            </a:r>
            <a:r>
              <a:rPr lang="en-US" sz="2200" kern="1200" dirty="0">
                <a:solidFill>
                  <a:srgbClr val="000000"/>
                </a:solidFill>
                <a:latin typeface="Arial (Body)"/>
                <a:ea typeface="+mn-ea"/>
                <a:cs typeface="+mn-cs"/>
              </a:rPr>
              <a:t> </a:t>
            </a:r>
            <a:r>
              <a:rPr lang="en-US" sz="2200" kern="1200" dirty="0" smtClean="0">
                <a:solidFill>
                  <a:srgbClr val="000000"/>
                </a:solidFill>
                <a:latin typeface="Arial (Body)"/>
                <a:ea typeface="+mn-ea"/>
                <a:cs typeface="+mn-cs"/>
              </a:rPr>
              <a:t>arrays.</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However, for large arrays linear searching is </a:t>
            </a:r>
            <a:r>
              <a:rPr lang="en-US" sz="2200" b="1" kern="1200" dirty="0" smtClean="0">
                <a:solidFill>
                  <a:srgbClr val="000000"/>
                </a:solidFill>
                <a:latin typeface="Arial (Body)"/>
                <a:ea typeface="+mn-ea"/>
                <a:cs typeface="+mn-cs"/>
              </a:rPr>
              <a:t>inefficient</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If the array is sorted, the high-speed binary search technique can be </a:t>
            </a:r>
            <a:r>
              <a:rPr lang="en-US" sz="2200" kern="1200" dirty="0" smtClean="0">
                <a:solidFill>
                  <a:srgbClr val="000000"/>
                </a:solidFill>
                <a:latin typeface="Arial (Body)"/>
                <a:ea typeface="+mn-ea"/>
                <a:cs typeface="+mn-cs"/>
              </a:rPr>
              <a:t>used.</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The binary search algorithm eliminates from consideration </a:t>
            </a:r>
            <a:r>
              <a:rPr lang="en-US" sz="2200" b="1" kern="1200" dirty="0">
                <a:solidFill>
                  <a:srgbClr val="000000"/>
                </a:solidFill>
                <a:latin typeface="Arial (Body)"/>
                <a:ea typeface="+mn-ea"/>
                <a:cs typeface="+mn-cs"/>
              </a:rPr>
              <a:t>one-half</a:t>
            </a:r>
            <a:r>
              <a:rPr lang="en-US" sz="2200" kern="1200" dirty="0">
                <a:solidFill>
                  <a:srgbClr val="000000"/>
                </a:solidFill>
                <a:latin typeface="Arial (Body)"/>
                <a:ea typeface="+mn-ea"/>
                <a:cs typeface="+mn-cs"/>
              </a:rPr>
              <a:t> of the elements in a sorted array after each </a:t>
            </a:r>
            <a:r>
              <a:rPr lang="en-US" sz="2200" kern="1200" dirty="0" smtClean="0">
                <a:solidFill>
                  <a:srgbClr val="000000"/>
                </a:solidFill>
                <a:latin typeface="Arial (Body)"/>
                <a:ea typeface="+mn-ea"/>
                <a:cs typeface="+mn-cs"/>
              </a:rPr>
              <a:t>comparison.</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The algorithm locates the </a:t>
            </a:r>
            <a:r>
              <a:rPr lang="en-US" sz="2200" b="1" kern="1200" dirty="0">
                <a:solidFill>
                  <a:srgbClr val="000000"/>
                </a:solidFill>
                <a:latin typeface="Arial (Body)"/>
                <a:ea typeface="+mn-ea"/>
                <a:cs typeface="+mn-cs"/>
              </a:rPr>
              <a:t>middle</a:t>
            </a:r>
            <a:r>
              <a:rPr lang="en-US" sz="2200" kern="1200" dirty="0">
                <a:solidFill>
                  <a:srgbClr val="000000"/>
                </a:solidFill>
                <a:latin typeface="Arial (Body)"/>
                <a:ea typeface="+mn-ea"/>
                <a:cs typeface="+mn-cs"/>
              </a:rPr>
              <a:t> element of the array and compares it to the search </a:t>
            </a:r>
            <a:r>
              <a:rPr lang="en-US" sz="2200" kern="1200" dirty="0" smtClean="0">
                <a:solidFill>
                  <a:srgbClr val="000000"/>
                </a:solidFill>
                <a:latin typeface="Arial (Body)"/>
                <a:ea typeface="+mn-ea"/>
                <a:cs typeface="+mn-cs"/>
              </a:rPr>
              <a:t>key.</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113447944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Searching Arrays </a:t>
            </a:r>
            <a:r>
              <a:rPr lang="en-US" sz="2000" b="0" kern="1200" dirty="0" smtClean="0">
                <a:latin typeface="Times New Roman" panose="02020603050405020304" pitchFamily="18" charset="0"/>
                <a:ea typeface="+mj-ea"/>
                <a:cs typeface="+mj-cs"/>
              </a:rPr>
              <a:t>(4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If they’re equal, the search key is found and the index of that element is </a:t>
            </a:r>
            <a:r>
              <a:rPr lang="en-US" altLang="en-US" sz="2400" kern="1200" dirty="0" smtClean="0">
                <a:solidFill>
                  <a:srgbClr val="000000"/>
                </a:solidFill>
                <a:latin typeface="Arial (Body)"/>
                <a:ea typeface="+mn-ea"/>
                <a:cs typeface="+mn-cs"/>
              </a:rPr>
              <a:t>returned.</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If they’re not equal, the problem is reduced to searching </a:t>
            </a:r>
            <a:r>
              <a:rPr lang="en-US" altLang="en-US" sz="2400" b="1" kern="1200" dirty="0">
                <a:solidFill>
                  <a:srgbClr val="000000"/>
                </a:solidFill>
                <a:latin typeface="Arial (Body)"/>
                <a:ea typeface="+mn-ea"/>
                <a:cs typeface="+mn-cs"/>
              </a:rPr>
              <a:t>one-half </a:t>
            </a:r>
            <a:r>
              <a:rPr lang="en-US" altLang="en-US" sz="2400" kern="1200" dirty="0">
                <a:solidFill>
                  <a:srgbClr val="000000"/>
                </a:solidFill>
                <a:latin typeface="Arial (Body)"/>
                <a:ea typeface="+mn-ea"/>
                <a:cs typeface="+mn-cs"/>
              </a:rPr>
              <a:t>of the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If the search key is less than the middle element of the array, the </a:t>
            </a:r>
            <a:r>
              <a:rPr lang="en-US" altLang="en-US" sz="2400" b="1" kern="1200" dirty="0">
                <a:solidFill>
                  <a:srgbClr val="000000"/>
                </a:solidFill>
                <a:latin typeface="Arial (Body)"/>
                <a:ea typeface="+mn-ea"/>
                <a:cs typeface="+mn-cs"/>
              </a:rPr>
              <a:t>first half </a:t>
            </a:r>
            <a:r>
              <a:rPr lang="en-US" altLang="en-US" sz="2400" kern="1200" dirty="0">
                <a:solidFill>
                  <a:srgbClr val="000000"/>
                </a:solidFill>
                <a:latin typeface="Arial (Body)"/>
                <a:ea typeface="+mn-ea"/>
                <a:cs typeface="+mn-cs"/>
              </a:rPr>
              <a:t>of the array is searched, otherwise the </a:t>
            </a:r>
            <a:r>
              <a:rPr lang="en-US" altLang="en-US" sz="2400" b="1" kern="1200" dirty="0">
                <a:solidFill>
                  <a:srgbClr val="000000"/>
                </a:solidFill>
                <a:latin typeface="Arial (Body)"/>
                <a:ea typeface="+mn-ea"/>
                <a:cs typeface="+mn-cs"/>
              </a:rPr>
              <a:t>second half</a:t>
            </a:r>
            <a:r>
              <a:rPr lang="en-US" altLang="en-US" sz="2400" kern="1200" dirty="0">
                <a:solidFill>
                  <a:srgbClr val="000000"/>
                </a:solidFill>
                <a:latin typeface="Arial (Body)"/>
                <a:ea typeface="+mn-ea"/>
                <a:cs typeface="+mn-cs"/>
              </a:rPr>
              <a:t> of the array is </a:t>
            </a:r>
            <a:r>
              <a:rPr lang="en-US" altLang="en-US" sz="2400" kern="1200" dirty="0" smtClean="0">
                <a:solidFill>
                  <a:srgbClr val="000000"/>
                </a:solidFill>
                <a:latin typeface="Arial (Body)"/>
                <a:ea typeface="+mn-ea"/>
                <a:cs typeface="+mn-cs"/>
              </a:rPr>
              <a:t>searched.</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If the search key is not found in the specified subarray (piece of the original array), the algorithm is repeated on one-quarter of the original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2670645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Searching Arrays </a:t>
            </a:r>
            <a:r>
              <a:rPr lang="en-US" sz="2000" b="0" kern="1200" dirty="0" smtClean="0">
                <a:latin typeface="Times New Roman" panose="02020603050405020304" pitchFamily="18" charset="0"/>
                <a:ea typeface="+mj-ea"/>
                <a:cs typeface="+mj-cs"/>
              </a:rPr>
              <a:t>(5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2723792"/>
          </a:xfrm>
        </p:spPr>
        <p:txBody>
          <a:bodyPr wrap="square" lIns="91425" tIns="91425" rIns="91425" bIns="91425">
            <a:spAutoFit/>
          </a:bodyPr>
          <a:lstStyle/>
          <a:p>
            <a:pPr marL="255651" lvl="0" indent="-255651">
              <a:spcAft>
                <a:spcPct val="0"/>
              </a:spcAft>
              <a:tabLst/>
            </a:pPr>
            <a:r>
              <a:rPr lang="en-US" altLang="en-US" sz="2000" kern="1200" dirty="0">
                <a:solidFill>
                  <a:srgbClr val="000000"/>
                </a:solidFill>
                <a:latin typeface="Arial (Body)"/>
                <a:ea typeface="+mn-ea"/>
                <a:cs typeface="+mn-cs"/>
              </a:rPr>
              <a:t>The search continues until the search key is equal to the middle element of a subarray, or until the subarray consists of one element that is not equal to the search key (i.e., the search key is not </a:t>
            </a:r>
            <a:r>
              <a:rPr lang="en-US" altLang="en-US" sz="2000" kern="1200" dirty="0" smtClean="0">
                <a:solidFill>
                  <a:srgbClr val="000000"/>
                </a:solidFill>
                <a:latin typeface="Arial (Body)"/>
                <a:ea typeface="+mn-ea"/>
                <a:cs typeface="+mn-cs"/>
              </a:rPr>
              <a:t>found).</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In a worst case-scenario, searching an array of 1023 elements takes </a:t>
            </a:r>
            <a:r>
              <a:rPr lang="en-US" altLang="en-US" sz="2000" b="1" kern="1200" dirty="0">
                <a:solidFill>
                  <a:srgbClr val="000000"/>
                </a:solidFill>
                <a:latin typeface="Arial (Body)"/>
                <a:ea typeface="+mn-ea"/>
                <a:cs typeface="+mn-cs"/>
              </a:rPr>
              <a:t>only</a:t>
            </a:r>
            <a:r>
              <a:rPr lang="en-US" altLang="en-US" sz="2000" kern="1200" dirty="0">
                <a:solidFill>
                  <a:srgbClr val="000000"/>
                </a:solidFill>
                <a:latin typeface="Arial (Body)"/>
                <a:ea typeface="+mn-ea"/>
                <a:cs typeface="+mn-cs"/>
              </a:rPr>
              <a:t> 10 comparisons using a binary </a:t>
            </a:r>
            <a:r>
              <a:rPr lang="en-US" altLang="en-US" sz="2000" kern="1200" dirty="0" smtClean="0">
                <a:solidFill>
                  <a:srgbClr val="000000"/>
                </a:solidFill>
                <a:latin typeface="Arial (Body)"/>
                <a:ea typeface="+mn-ea"/>
                <a:cs typeface="+mn-cs"/>
              </a:rPr>
              <a:t>search.</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Repeatedly dividing 1,024 by 2 yields the values 512, 256, 128, 64, 32, 16, 8, 4, 2 and </a:t>
            </a:r>
            <a:r>
              <a:rPr lang="en-US" altLang="en-US" sz="2000" kern="1200" dirty="0" smtClean="0">
                <a:solidFill>
                  <a:srgbClr val="000000"/>
                </a:solidFill>
                <a:latin typeface="Arial (Body)"/>
                <a:ea typeface="+mn-ea"/>
                <a:cs typeface="+mn-cs"/>
              </a:rPr>
              <a:t>1.</a:t>
            </a:r>
            <a:endParaRPr lang="en-US" altLang="en-US" sz="2000" kern="1200" dirty="0">
              <a:solidFill>
                <a:srgbClr val="000000"/>
              </a:solidFill>
              <a:latin typeface="Arial (Body)"/>
              <a:ea typeface="+mn-ea"/>
              <a:cs typeface="+mn-cs"/>
            </a:endParaRPr>
          </a:p>
        </p:txBody>
      </p:sp>
      <p:sp>
        <p:nvSpPr>
          <p:cNvPr id="6" name="Content Placeholder 5"/>
          <p:cNvSpPr>
            <a:spLocks noGrp="1"/>
          </p:cNvSpPr>
          <p:nvPr>
            <p:ph sz="quarter" idx="15"/>
          </p:nvPr>
        </p:nvSpPr>
        <p:spPr>
          <a:xfrm>
            <a:off x="457200" y="4261198"/>
            <a:ext cx="1889760" cy="550863"/>
          </a:xfrm>
        </p:spPr>
        <p:txBody>
          <a:bodyPr/>
          <a:lstStyle/>
          <a:p>
            <a:r>
              <a:rPr lang="en-US" altLang="en-US" sz="2000" kern="1200" dirty="0">
                <a:solidFill>
                  <a:srgbClr val="000000"/>
                </a:solidFill>
                <a:latin typeface="Arial (Body)"/>
              </a:rPr>
              <a:t>The number</a:t>
            </a:r>
            <a:endParaRPr lang="en-US" sz="2000" dirty="0"/>
          </a:p>
        </p:txBody>
      </p:sp>
      <p:graphicFrame>
        <p:nvGraphicFramePr>
          <p:cNvPr id="10" name="Object 9" descr="1,024 left parenthesis 2 to the power 10 right parenthesis."/>
          <p:cNvGraphicFramePr>
            <a:graphicFrameLocks noChangeAspect="1"/>
          </p:cNvGraphicFramePr>
          <p:nvPr>
            <p:extLst>
              <p:ext uri="{D42A27DB-BD31-4B8C-83A1-F6EECF244321}">
                <p14:modId xmlns:p14="http://schemas.microsoft.com/office/powerpoint/2010/main" val="1631023874"/>
              </p:ext>
            </p:extLst>
          </p:nvPr>
        </p:nvGraphicFramePr>
        <p:xfrm>
          <a:off x="2262089" y="4359645"/>
          <a:ext cx="1178757" cy="372242"/>
        </p:xfrm>
        <a:graphic>
          <a:graphicData uri="http://schemas.openxmlformats.org/presentationml/2006/ole">
            <mc:AlternateContent xmlns:mc="http://schemas.openxmlformats.org/markup-compatibility/2006">
              <mc:Choice xmlns:v="urn:schemas-microsoft-com:vml" Requires="v">
                <p:oleObj spid="_x0000_s3814" name="Equation" r:id="rId3" imgW="723600" imgH="228600" progId="Equation.DSMT4">
                  <p:embed/>
                </p:oleObj>
              </mc:Choice>
              <mc:Fallback>
                <p:oleObj name="Equation" r:id="rId3" imgW="723600" imgH="228600" progId="Equation.DSMT4">
                  <p:embed/>
                  <p:pic>
                    <p:nvPicPr>
                      <p:cNvPr id="0" name=""/>
                      <p:cNvPicPr/>
                      <p:nvPr/>
                    </p:nvPicPr>
                    <p:blipFill>
                      <a:blip r:embed="rId4"/>
                      <a:stretch>
                        <a:fillRect/>
                      </a:stretch>
                    </p:blipFill>
                    <p:spPr>
                      <a:xfrm>
                        <a:off x="2262089" y="4359645"/>
                        <a:ext cx="1178757" cy="372242"/>
                      </a:xfrm>
                      <a:prstGeom prst="rect">
                        <a:avLst/>
                      </a:prstGeom>
                    </p:spPr>
                  </p:pic>
                </p:oleObj>
              </mc:Fallback>
            </mc:AlternateContent>
          </a:graphicData>
        </a:graphic>
      </p:graphicFrame>
      <p:sp>
        <p:nvSpPr>
          <p:cNvPr id="4" name="Content Placeholder 3"/>
          <p:cNvSpPr>
            <a:spLocks noGrp="1"/>
          </p:cNvSpPr>
          <p:nvPr>
            <p:ph sz="quarter" idx="13"/>
          </p:nvPr>
        </p:nvSpPr>
        <p:spPr>
          <a:xfrm>
            <a:off x="3477895" y="4264427"/>
            <a:ext cx="5212080" cy="303599"/>
          </a:xfrm>
        </p:spPr>
        <p:txBody>
          <a:bodyPr/>
          <a:lstStyle/>
          <a:p>
            <a:pPr marL="432" indent="0">
              <a:buNone/>
            </a:pPr>
            <a:r>
              <a:rPr lang="en-US" altLang="en-US" sz="2000" kern="1200" dirty="0">
                <a:solidFill>
                  <a:srgbClr val="000000"/>
                </a:solidFill>
                <a:latin typeface="Arial (Body)"/>
              </a:rPr>
              <a:t>is divided by 2 only 10 times to get the </a:t>
            </a:r>
            <a:r>
              <a:rPr lang="en-US" altLang="en-US" sz="2000" kern="1200" dirty="0" smtClean="0">
                <a:solidFill>
                  <a:srgbClr val="000000"/>
                </a:solidFill>
                <a:latin typeface="Arial (Body)"/>
              </a:rPr>
              <a:t>value</a:t>
            </a:r>
            <a:endParaRPr lang="en-US" sz="2000" dirty="0"/>
          </a:p>
        </p:txBody>
      </p:sp>
      <p:sp>
        <p:nvSpPr>
          <p:cNvPr id="5" name="Content Placeholder 4"/>
          <p:cNvSpPr>
            <a:spLocks noGrp="1"/>
          </p:cNvSpPr>
          <p:nvPr>
            <p:ph sz="quarter" idx="14"/>
          </p:nvPr>
        </p:nvSpPr>
        <p:spPr>
          <a:xfrm>
            <a:off x="457200" y="4642024"/>
            <a:ext cx="8232775" cy="1228159"/>
          </a:xfrm>
        </p:spPr>
        <p:txBody>
          <a:bodyPr/>
          <a:lstStyle/>
          <a:p>
            <a:pPr marL="255600" lvl="0" indent="0">
              <a:spcAft>
                <a:spcPct val="0"/>
              </a:spcAft>
              <a:buNone/>
              <a:tabLst/>
            </a:pPr>
            <a:r>
              <a:rPr lang="en-US" altLang="en-US" sz="2000" kern="1200" dirty="0" smtClean="0">
                <a:solidFill>
                  <a:srgbClr val="000000"/>
                </a:solidFill>
                <a:latin typeface="Arial (Body)"/>
              </a:rPr>
              <a:t>1.</a:t>
            </a:r>
            <a:endParaRPr lang="en-US" altLang="en-US" sz="2000" kern="1200" dirty="0">
              <a:solidFill>
                <a:srgbClr val="000000"/>
              </a:solidFill>
              <a:latin typeface="Arial (Body)"/>
            </a:endParaRPr>
          </a:p>
          <a:p>
            <a:pPr marL="255651" lvl="0" indent="-255651">
              <a:spcAft>
                <a:spcPct val="0"/>
              </a:spcAft>
              <a:tabLst/>
            </a:pPr>
            <a:r>
              <a:rPr lang="en-US" altLang="en-US" sz="2000" kern="1200" dirty="0">
                <a:solidFill>
                  <a:srgbClr val="000000"/>
                </a:solidFill>
                <a:latin typeface="Arial (Body)"/>
              </a:rPr>
              <a:t>Dividing by 2 is equivalent to one comparison in the binary search algorithm.</a:t>
            </a:r>
            <a:endParaRPr lang="en-US" sz="2000" dirty="0"/>
          </a:p>
        </p:txBody>
      </p:sp>
    </p:spTree>
    <p:extLst>
      <p:ext uri="{BB962C8B-B14F-4D97-AF65-F5344CB8AC3E}">
        <p14:creationId xmlns:p14="http://schemas.microsoft.com/office/powerpoint/2010/main" val="353342541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Searching Arrays </a:t>
            </a:r>
            <a:r>
              <a:rPr lang="en-US" sz="2000" b="0" kern="1200" dirty="0" smtClean="0">
                <a:latin typeface="Times New Roman" panose="02020603050405020304" pitchFamily="18" charset="0"/>
                <a:ea typeface="+mj-ea"/>
                <a:cs typeface="+mj-cs"/>
              </a:rPr>
              <a:t>(6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1950720" cy="553968"/>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An array </a:t>
            </a:r>
            <a:r>
              <a:rPr lang="en-US" altLang="en-US" sz="2400" kern="1200" dirty="0" smtClean="0">
                <a:solidFill>
                  <a:srgbClr val="000000"/>
                </a:solidFill>
                <a:latin typeface="Arial (Body)"/>
                <a:ea typeface="+mn-ea"/>
                <a:cs typeface="+mn-cs"/>
              </a:rPr>
              <a:t>of</a:t>
            </a:r>
            <a:endParaRPr lang="en-US" altLang="en-US" sz="2400" kern="1200" dirty="0">
              <a:solidFill>
                <a:srgbClr val="000000"/>
              </a:solidFill>
              <a:latin typeface="Arial (Body)"/>
              <a:ea typeface="+mn-ea"/>
              <a:cs typeface="+mn-cs"/>
            </a:endParaRPr>
          </a:p>
        </p:txBody>
      </p:sp>
      <p:graphicFrame>
        <p:nvGraphicFramePr>
          <p:cNvPr id="11" name="Object 10" descr="1,048,576 left parenthesis 2 to the power 20 right parenthesis."/>
          <p:cNvGraphicFramePr>
            <a:graphicFrameLocks noChangeAspect="1"/>
          </p:cNvGraphicFramePr>
          <p:nvPr>
            <p:extLst>
              <p:ext uri="{D42A27DB-BD31-4B8C-83A1-F6EECF244321}">
                <p14:modId xmlns:p14="http://schemas.microsoft.com/office/powerpoint/2010/main" val="28980747"/>
              </p:ext>
            </p:extLst>
          </p:nvPr>
        </p:nvGraphicFramePr>
        <p:xfrm>
          <a:off x="2394925" y="1659071"/>
          <a:ext cx="2098631" cy="449709"/>
        </p:xfrm>
        <a:graphic>
          <a:graphicData uri="http://schemas.openxmlformats.org/presentationml/2006/ole">
            <mc:AlternateContent xmlns:mc="http://schemas.openxmlformats.org/markup-compatibility/2006">
              <mc:Choice xmlns:v="urn:schemas-microsoft-com:vml" Requires="v">
                <p:oleObj spid="_x0000_s2791" name="Equation" r:id="rId3" imgW="1066680" imgH="228600" progId="Equation.DSMT4">
                  <p:embed/>
                </p:oleObj>
              </mc:Choice>
              <mc:Fallback>
                <p:oleObj name="Equation" r:id="rId3" imgW="1066680" imgH="228600" progId="Equation.DSMT4">
                  <p:embed/>
                  <p:pic>
                    <p:nvPicPr>
                      <p:cNvPr id="0" name=""/>
                      <p:cNvPicPr/>
                      <p:nvPr/>
                    </p:nvPicPr>
                    <p:blipFill>
                      <a:blip r:embed="rId4"/>
                      <a:stretch>
                        <a:fillRect/>
                      </a:stretch>
                    </p:blipFill>
                    <p:spPr>
                      <a:xfrm>
                        <a:off x="2394925" y="1659071"/>
                        <a:ext cx="2098631" cy="449709"/>
                      </a:xfrm>
                      <a:prstGeom prst="rect">
                        <a:avLst/>
                      </a:prstGeom>
                    </p:spPr>
                  </p:pic>
                </p:oleObj>
              </mc:Fallback>
            </mc:AlternateContent>
          </a:graphicData>
        </a:graphic>
      </p:graphicFrame>
      <p:sp>
        <p:nvSpPr>
          <p:cNvPr id="5" name="Content Placeholder 4"/>
          <p:cNvSpPr>
            <a:spLocks noGrp="1"/>
          </p:cNvSpPr>
          <p:nvPr>
            <p:ph sz="quarter" idx="14"/>
          </p:nvPr>
        </p:nvSpPr>
        <p:spPr>
          <a:xfrm>
            <a:off x="4419600" y="1624476"/>
            <a:ext cx="4267200" cy="609600"/>
          </a:xfrm>
        </p:spPr>
        <p:txBody>
          <a:bodyPr/>
          <a:lstStyle/>
          <a:p>
            <a:pPr marL="432" lvl="0" indent="0">
              <a:buNone/>
            </a:pPr>
            <a:r>
              <a:rPr lang="en-US" altLang="en-US" sz="2400" kern="1200" dirty="0">
                <a:solidFill>
                  <a:srgbClr val="000000"/>
                </a:solidFill>
                <a:latin typeface="Arial (Body)"/>
              </a:rPr>
              <a:t>elements takes a maximum </a:t>
            </a:r>
            <a:r>
              <a:rPr lang="en-US" altLang="en-US" sz="2400" kern="1200" dirty="0" smtClean="0">
                <a:solidFill>
                  <a:srgbClr val="000000"/>
                </a:solidFill>
                <a:latin typeface="Arial (Body)"/>
              </a:rPr>
              <a:t>of</a:t>
            </a:r>
            <a:endParaRPr lang="en-US" sz="2400" dirty="0"/>
          </a:p>
        </p:txBody>
      </p:sp>
      <p:sp>
        <p:nvSpPr>
          <p:cNvPr id="4" name="Content Placeholder 3"/>
          <p:cNvSpPr>
            <a:spLocks noGrp="1"/>
          </p:cNvSpPr>
          <p:nvPr>
            <p:ph sz="quarter" idx="13"/>
          </p:nvPr>
        </p:nvSpPr>
        <p:spPr>
          <a:xfrm>
            <a:off x="457200" y="2001556"/>
            <a:ext cx="8229600" cy="4009880"/>
          </a:xfrm>
        </p:spPr>
        <p:txBody>
          <a:bodyPr/>
          <a:lstStyle/>
          <a:p>
            <a:pPr marL="255600" lvl="0" indent="0">
              <a:spcAft>
                <a:spcPct val="0"/>
              </a:spcAft>
              <a:buNone/>
              <a:tabLst/>
            </a:pPr>
            <a:r>
              <a:rPr lang="en-US" altLang="en-US" sz="2400" b="1" kern="1200" dirty="0" smtClean="0">
                <a:solidFill>
                  <a:srgbClr val="000000"/>
                </a:solidFill>
                <a:latin typeface="Arial (Body)"/>
              </a:rPr>
              <a:t>only</a:t>
            </a:r>
            <a:r>
              <a:rPr lang="en-US" altLang="en-US" sz="2400" kern="1200" dirty="0" smtClean="0">
                <a:solidFill>
                  <a:srgbClr val="000000"/>
                </a:solidFill>
                <a:latin typeface="Arial (Body)"/>
              </a:rPr>
              <a:t> 20 comparisons to find the search key.</a:t>
            </a:r>
            <a:endParaRPr lang="en-US" altLang="en-US" sz="2400" kern="1200" dirty="0">
              <a:solidFill>
                <a:srgbClr val="000000"/>
              </a:solidFill>
              <a:latin typeface="Arial (Body)"/>
            </a:endParaRPr>
          </a:p>
          <a:p>
            <a:pPr marL="255651" lvl="0" indent="-255651">
              <a:spcAft>
                <a:spcPct val="0"/>
              </a:spcAft>
              <a:tabLst/>
            </a:pPr>
            <a:r>
              <a:rPr lang="en-US" altLang="en-US" sz="2400" kern="1200" dirty="0" smtClean="0">
                <a:solidFill>
                  <a:srgbClr val="000000"/>
                </a:solidFill>
                <a:latin typeface="Arial (Body)"/>
              </a:rPr>
              <a:t>An </a:t>
            </a:r>
            <a:r>
              <a:rPr lang="en-US" altLang="en-US" sz="2400" kern="1200" dirty="0">
                <a:solidFill>
                  <a:srgbClr val="000000"/>
                </a:solidFill>
                <a:latin typeface="Arial (Body)"/>
              </a:rPr>
              <a:t>array of one billion elements takes a maximum of </a:t>
            </a:r>
            <a:r>
              <a:rPr lang="en-US" altLang="en-US" sz="2400" b="1" kern="1200" dirty="0">
                <a:solidFill>
                  <a:srgbClr val="000000"/>
                </a:solidFill>
                <a:latin typeface="Arial (Body)"/>
              </a:rPr>
              <a:t>only</a:t>
            </a:r>
            <a:r>
              <a:rPr lang="en-US" altLang="en-US" sz="2400" kern="1200" dirty="0">
                <a:solidFill>
                  <a:srgbClr val="000000"/>
                </a:solidFill>
                <a:latin typeface="Arial (Body)"/>
              </a:rPr>
              <a:t> 30 comparisons to find the search key.</a:t>
            </a:r>
          </a:p>
          <a:p>
            <a:pPr marL="255651" lvl="0" indent="-255651">
              <a:spcAft>
                <a:spcPct val="0"/>
              </a:spcAft>
              <a:tabLst/>
            </a:pPr>
            <a:r>
              <a:rPr lang="en-US" altLang="en-US" sz="2400" kern="1200" dirty="0">
                <a:solidFill>
                  <a:srgbClr val="000000"/>
                </a:solidFill>
                <a:latin typeface="Arial (Body)"/>
              </a:rPr>
              <a:t>This is a tremendous increase in performance over the linear search that required comparing the search key to an average of half of the array elements.</a:t>
            </a:r>
          </a:p>
          <a:p>
            <a:pPr marL="255651" lvl="0" indent="-255651">
              <a:spcAft>
                <a:spcPct val="0"/>
              </a:spcAft>
              <a:tabLst/>
            </a:pPr>
            <a:r>
              <a:rPr lang="en-US" altLang="en-US" sz="2400" kern="1200" dirty="0">
                <a:solidFill>
                  <a:srgbClr val="000000"/>
                </a:solidFill>
                <a:latin typeface="Arial (Body)"/>
              </a:rPr>
              <a:t>For a one-billion-element array, this is a difference between an average of 500 million comparisons and a maximum of 30 comparisons</a:t>
            </a:r>
            <a:r>
              <a:rPr lang="en-US" altLang="en-US" sz="2400" kern="1200" dirty="0" smtClean="0">
                <a:solidFill>
                  <a:srgbClr val="000000"/>
                </a:solidFill>
                <a:latin typeface="Arial (Body)"/>
              </a:rPr>
              <a:t>!</a:t>
            </a:r>
            <a:endParaRPr lang="en-US" sz="2400" dirty="0"/>
          </a:p>
        </p:txBody>
      </p:sp>
    </p:spTree>
    <p:extLst>
      <p:ext uri="{BB962C8B-B14F-4D97-AF65-F5344CB8AC3E}">
        <p14:creationId xmlns:p14="http://schemas.microsoft.com/office/powerpoint/2010/main" val="40088860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Searching Arrays </a:t>
            </a:r>
            <a:r>
              <a:rPr lang="en-US" sz="2000" b="0" kern="1200" dirty="0" smtClean="0">
                <a:latin typeface="Times New Roman" panose="02020603050405020304" pitchFamily="18" charset="0"/>
                <a:ea typeface="+mj-ea"/>
                <a:cs typeface="+mj-cs"/>
              </a:rPr>
              <a:t>(7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24367"/>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The maximum comparisons for any array can be determined by finding the first power of 2 greater than the number of array elements.</a:t>
            </a:r>
          </a:p>
          <a:p>
            <a:pPr marL="255651" lvl="0" indent="-255651">
              <a:spcAft>
                <a:spcPct val="0"/>
              </a:spcAft>
              <a:tabLst/>
            </a:pPr>
            <a:r>
              <a:rPr lang="en-US" altLang="en-US" sz="2200" kern="1200" dirty="0">
                <a:solidFill>
                  <a:srgbClr val="000000"/>
                </a:solidFill>
                <a:latin typeface="Arial (Body)"/>
                <a:ea typeface="+mn-ea"/>
                <a:cs typeface="+mn-cs"/>
              </a:rPr>
              <a:t>Figure </a:t>
            </a:r>
            <a:r>
              <a:rPr lang="en-US" altLang="en-US" sz="2200" kern="1200" dirty="0" smtClean="0">
                <a:solidFill>
                  <a:srgbClr val="000000"/>
                </a:solidFill>
                <a:latin typeface="Arial (Body)"/>
                <a:ea typeface="+mn-ea"/>
                <a:cs typeface="+mn-cs"/>
              </a:rPr>
              <a:t>6.19 (see slide 139) </a:t>
            </a:r>
            <a:r>
              <a:rPr lang="en-US" altLang="en-US" sz="2200" kern="1200" dirty="0">
                <a:solidFill>
                  <a:srgbClr val="000000"/>
                </a:solidFill>
                <a:latin typeface="Arial (Body)"/>
                <a:ea typeface="+mn-ea"/>
                <a:cs typeface="+mn-cs"/>
              </a:rPr>
              <a:t>presents the </a:t>
            </a:r>
            <a:r>
              <a:rPr lang="en-US" altLang="en-US" sz="2200" b="1" kern="1200" dirty="0">
                <a:solidFill>
                  <a:srgbClr val="000000"/>
                </a:solidFill>
                <a:latin typeface="Arial (Body)"/>
                <a:ea typeface="+mn-ea"/>
                <a:cs typeface="+mn-cs"/>
              </a:rPr>
              <a:t>iterative</a:t>
            </a:r>
            <a:r>
              <a:rPr lang="en-US" altLang="en-US" sz="2200" kern="1200" dirty="0">
                <a:solidFill>
                  <a:srgbClr val="000000"/>
                </a:solidFill>
                <a:latin typeface="Arial (Body)"/>
                <a:ea typeface="+mn-ea"/>
                <a:cs typeface="+mn-cs"/>
              </a:rPr>
              <a:t> version of function </a:t>
            </a:r>
            <a:r>
              <a:rPr lang="en-US" altLang="en-US" sz="2200" kern="1200" dirty="0" smtClean="0">
                <a:solidFill>
                  <a:srgbClr val="000000"/>
                </a:solidFill>
                <a:latin typeface="Consolas" panose="020B0609020204030204" pitchFamily="49" charset="0"/>
                <a:ea typeface="+mn-ea"/>
                <a:cs typeface="+mn-cs"/>
              </a:rPr>
              <a:t>binarySearch</a:t>
            </a:r>
            <a:endParaRPr lang="en-US" altLang="en-US" sz="2200" kern="1200" dirty="0">
              <a:solidFill>
                <a:srgbClr val="000000"/>
              </a:solidFill>
              <a:latin typeface="Consolas" panose="020B0609020204030204" pitchFamily="49" charset="0"/>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function receives four arguments—an integer array b to be searched, an integer </a:t>
            </a:r>
            <a:r>
              <a:rPr lang="en-US" altLang="en-US" sz="2200" kern="1200" dirty="0" smtClean="0">
                <a:solidFill>
                  <a:srgbClr val="000000"/>
                </a:solidFill>
                <a:latin typeface="Consolas" panose="020B0609020204030204" pitchFamily="49" charset="0"/>
                <a:ea typeface="+mn-ea"/>
                <a:cs typeface="+mn-cs"/>
              </a:rPr>
              <a:t>searchKey</a:t>
            </a:r>
            <a:r>
              <a:rPr lang="en-US" altLang="en-US" sz="2200" kern="1200" dirty="0">
                <a:solidFill>
                  <a:srgbClr val="000000"/>
                </a:solidFill>
                <a:latin typeface="Arial (Body)"/>
                <a:ea typeface="+mn-ea"/>
                <a:cs typeface="+mn-cs"/>
              </a:rPr>
              <a:t>, the </a:t>
            </a:r>
            <a:r>
              <a:rPr lang="en-US" altLang="en-US" sz="2200" kern="1200" dirty="0">
                <a:solidFill>
                  <a:srgbClr val="000000"/>
                </a:solidFill>
                <a:latin typeface="Consolas" panose="020B0609020204030204" pitchFamily="49" charset="0"/>
                <a:ea typeface="+mn-ea"/>
                <a:cs typeface="+mn-cs"/>
              </a:rPr>
              <a:t>low</a:t>
            </a:r>
            <a:r>
              <a:rPr lang="en-US" altLang="en-US" sz="2200" kern="1200" dirty="0">
                <a:solidFill>
                  <a:srgbClr val="000000"/>
                </a:solidFill>
                <a:latin typeface="Arial (Body)"/>
                <a:ea typeface="+mn-ea"/>
                <a:cs typeface="+mn-cs"/>
              </a:rPr>
              <a:t> array index and the </a:t>
            </a:r>
            <a:r>
              <a:rPr lang="en-US" altLang="en-US" sz="2200" kern="1200" dirty="0">
                <a:solidFill>
                  <a:srgbClr val="000000"/>
                </a:solidFill>
                <a:latin typeface="Consolas" panose="020B0609020204030204" pitchFamily="49" charset="0"/>
                <a:ea typeface="+mn-ea"/>
                <a:cs typeface="+mn-cs"/>
              </a:rPr>
              <a:t>high</a:t>
            </a:r>
            <a:r>
              <a:rPr lang="en-US" altLang="en-US" sz="2200" kern="1200" dirty="0">
                <a:solidFill>
                  <a:srgbClr val="000000"/>
                </a:solidFill>
                <a:latin typeface="Arial (Body)"/>
                <a:ea typeface="+mn-ea"/>
                <a:cs typeface="+mn-cs"/>
              </a:rPr>
              <a:t> array index (these define the portion of the array to be </a:t>
            </a:r>
            <a:r>
              <a:rPr lang="en-US" altLang="en-US" sz="2200" kern="1200" dirty="0" smtClean="0">
                <a:solidFill>
                  <a:srgbClr val="000000"/>
                </a:solidFill>
                <a:latin typeface="Arial (Body)"/>
                <a:ea typeface="+mn-ea"/>
                <a:cs typeface="+mn-cs"/>
              </a:rPr>
              <a:t>searched).</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If the search key does </a:t>
            </a:r>
            <a:r>
              <a:rPr lang="en-US" altLang="en-US" sz="2200" b="1" kern="1200" dirty="0">
                <a:solidFill>
                  <a:srgbClr val="000000"/>
                </a:solidFill>
                <a:latin typeface="Arial (Body)"/>
                <a:ea typeface="+mn-ea"/>
                <a:cs typeface="+mn-cs"/>
              </a:rPr>
              <a:t>not</a:t>
            </a:r>
            <a:r>
              <a:rPr lang="en-US" altLang="en-US" sz="2200" kern="1200" dirty="0">
                <a:solidFill>
                  <a:srgbClr val="000000"/>
                </a:solidFill>
                <a:latin typeface="Arial (Body)"/>
                <a:ea typeface="+mn-ea"/>
                <a:cs typeface="+mn-cs"/>
              </a:rPr>
              <a:t> match the middle element of a subarray, the </a:t>
            </a:r>
            <a:r>
              <a:rPr lang="en-US" altLang="en-US" sz="2200" kern="1200" dirty="0">
                <a:solidFill>
                  <a:srgbClr val="000000"/>
                </a:solidFill>
                <a:latin typeface="Consolas" panose="020B0609020204030204" pitchFamily="49" charset="0"/>
                <a:ea typeface="+mn-ea"/>
                <a:cs typeface="+mn-cs"/>
              </a:rPr>
              <a:t>low</a:t>
            </a:r>
            <a:r>
              <a:rPr lang="en-US" altLang="en-US" sz="2200" kern="1200" dirty="0">
                <a:solidFill>
                  <a:srgbClr val="000000"/>
                </a:solidFill>
                <a:latin typeface="Arial (Body)"/>
                <a:ea typeface="+mn-ea"/>
                <a:cs typeface="+mn-cs"/>
              </a:rPr>
              <a:t> index or </a:t>
            </a:r>
            <a:r>
              <a:rPr lang="en-US" altLang="en-US" sz="2200" kern="1200" dirty="0">
                <a:solidFill>
                  <a:srgbClr val="000000"/>
                </a:solidFill>
                <a:latin typeface="Consolas" panose="020B0609020204030204" pitchFamily="49" charset="0"/>
                <a:ea typeface="+mn-ea"/>
                <a:cs typeface="+mn-cs"/>
              </a:rPr>
              <a:t>high</a:t>
            </a:r>
            <a:r>
              <a:rPr lang="en-US" altLang="en-US" sz="2200" kern="1200" dirty="0">
                <a:solidFill>
                  <a:srgbClr val="000000"/>
                </a:solidFill>
                <a:latin typeface="Arial (Body)"/>
                <a:ea typeface="+mn-ea"/>
                <a:cs typeface="+mn-cs"/>
              </a:rPr>
              <a:t> index is modified so that a smaller subarray can be </a:t>
            </a:r>
            <a:r>
              <a:rPr lang="en-US" altLang="en-US" sz="2200" kern="1200" dirty="0" smtClean="0">
                <a:solidFill>
                  <a:srgbClr val="000000"/>
                </a:solidFill>
                <a:latin typeface="Arial (Body)"/>
                <a:ea typeface="+mn-ea"/>
                <a:cs typeface="+mn-cs"/>
              </a:rPr>
              <a:t>searched.</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358178959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Searching Arrays </a:t>
            </a:r>
            <a:r>
              <a:rPr lang="en-US" sz="2000" b="0" kern="1200" dirty="0" smtClean="0">
                <a:latin typeface="Times New Roman" panose="02020603050405020304" pitchFamily="18" charset="0"/>
                <a:ea typeface="+mj-ea"/>
                <a:cs typeface="+mj-cs"/>
              </a:rPr>
              <a:t>(8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3716372"/>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If the search key is </a:t>
            </a:r>
            <a:r>
              <a:rPr lang="en-US" altLang="en-US" sz="2400" b="1" kern="1200" dirty="0">
                <a:solidFill>
                  <a:srgbClr val="000000"/>
                </a:solidFill>
                <a:latin typeface="Arial (Body)"/>
                <a:ea typeface="+mn-ea"/>
                <a:cs typeface="+mn-cs"/>
              </a:rPr>
              <a:t>less than </a:t>
            </a:r>
            <a:r>
              <a:rPr lang="en-US" altLang="en-US" sz="2400" kern="1200" dirty="0">
                <a:solidFill>
                  <a:srgbClr val="000000"/>
                </a:solidFill>
                <a:latin typeface="Arial (Body)"/>
                <a:ea typeface="+mn-ea"/>
                <a:cs typeface="+mn-cs"/>
              </a:rPr>
              <a:t>the middle element, the </a:t>
            </a:r>
            <a:r>
              <a:rPr lang="en-US" altLang="en-US" sz="2400" kern="1200" dirty="0">
                <a:solidFill>
                  <a:srgbClr val="000000"/>
                </a:solidFill>
                <a:latin typeface="Consolas" panose="020B0609020204030204" pitchFamily="49" charset="0"/>
                <a:ea typeface="+mn-ea"/>
                <a:cs typeface="+mn-cs"/>
              </a:rPr>
              <a:t>high</a:t>
            </a:r>
            <a:r>
              <a:rPr lang="en-US" altLang="en-US" sz="2400" kern="1200" dirty="0">
                <a:solidFill>
                  <a:srgbClr val="000000"/>
                </a:solidFill>
                <a:latin typeface="Arial (Body)"/>
                <a:ea typeface="+mn-ea"/>
                <a:cs typeface="+mn-cs"/>
              </a:rPr>
              <a:t> index is set to</a:t>
            </a:r>
            <a:r>
              <a:rPr lang="en-US" altLang="en-US" sz="2400" b="1"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middle </a:t>
            </a:r>
            <a:r>
              <a:rPr lang="en-US" altLang="en-US" sz="2400" kern="1200" dirty="0" smtClean="0">
                <a:solidFill>
                  <a:srgbClr val="000000"/>
                </a:solidFill>
                <a:latin typeface="Consolas" panose="020B0609020204030204" pitchFamily="49" charset="0"/>
                <a:ea typeface="+mn-ea"/>
                <a:cs typeface="+mn-cs"/>
              </a:rPr>
              <a:t>− </a:t>
            </a:r>
            <a:r>
              <a:rPr lang="en-US" altLang="en-US" sz="2400" kern="1200" dirty="0">
                <a:solidFill>
                  <a:srgbClr val="000000"/>
                </a:solidFill>
                <a:latin typeface="Consolas" panose="020B0609020204030204" pitchFamily="49" charset="0"/>
                <a:ea typeface="+mn-ea"/>
                <a:cs typeface="+mn-cs"/>
              </a:rPr>
              <a:t>1 </a:t>
            </a:r>
            <a:r>
              <a:rPr lang="en-US" altLang="en-US" sz="2400" kern="1200" dirty="0">
                <a:solidFill>
                  <a:srgbClr val="000000"/>
                </a:solidFill>
                <a:latin typeface="Arial (Body)"/>
                <a:ea typeface="+mn-ea"/>
                <a:cs typeface="+mn-cs"/>
              </a:rPr>
              <a:t>and the search is continued on the elements from </a:t>
            </a:r>
            <a:r>
              <a:rPr lang="en-US" altLang="en-US" sz="2400" kern="1200" dirty="0">
                <a:solidFill>
                  <a:srgbClr val="000000"/>
                </a:solidFill>
                <a:latin typeface="Consolas" panose="020B0609020204030204" pitchFamily="49" charset="0"/>
                <a:ea typeface="+mn-ea"/>
                <a:cs typeface="+mn-cs"/>
              </a:rPr>
              <a:t>low</a:t>
            </a:r>
            <a:r>
              <a:rPr lang="en-US" altLang="en-US" sz="2400" kern="1200" dirty="0">
                <a:solidFill>
                  <a:srgbClr val="000000"/>
                </a:solidFill>
                <a:latin typeface="Arial (Body)"/>
                <a:ea typeface="+mn-ea"/>
                <a:cs typeface="+mn-cs"/>
              </a:rPr>
              <a:t> to </a:t>
            </a:r>
            <a:r>
              <a:rPr lang="en-US" altLang="en-US" sz="2400" kern="1200" dirty="0">
                <a:solidFill>
                  <a:srgbClr val="000000"/>
                </a:solidFill>
                <a:latin typeface="Consolas" panose="020B0609020204030204" pitchFamily="49" charset="0"/>
                <a:ea typeface="+mn-ea"/>
                <a:cs typeface="+mn-cs"/>
              </a:rPr>
              <a:t>middle </a:t>
            </a:r>
            <a:r>
              <a:rPr lang="en-US" altLang="en-US" sz="2400" kern="1200" dirty="0">
                <a:solidFill>
                  <a:srgbClr val="000000"/>
                </a:solidFill>
                <a:latin typeface="Consolas" panose="020B0609020204030204" pitchFamily="49" charset="0"/>
              </a:rPr>
              <a:t>−</a:t>
            </a:r>
            <a:r>
              <a:rPr lang="en-US" altLang="en-US" sz="2400" kern="1200" dirty="0" smtClean="0">
                <a:solidFill>
                  <a:srgbClr val="000000"/>
                </a:solidFill>
                <a:latin typeface="Consolas" panose="020B0609020204030204" pitchFamily="49" charset="0"/>
                <a:ea typeface="+mn-ea"/>
                <a:cs typeface="+mn-cs"/>
              </a:rPr>
              <a:t> 1</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If the search key is </a:t>
            </a:r>
            <a:r>
              <a:rPr lang="en-US" altLang="en-US" sz="2400" b="1" kern="1200" dirty="0">
                <a:solidFill>
                  <a:srgbClr val="000000"/>
                </a:solidFill>
                <a:latin typeface="Arial (Body)"/>
                <a:ea typeface="+mn-ea"/>
                <a:cs typeface="+mn-cs"/>
              </a:rPr>
              <a:t>greater than </a:t>
            </a:r>
            <a:r>
              <a:rPr lang="en-US" altLang="en-US" sz="2400" kern="1200" dirty="0">
                <a:solidFill>
                  <a:srgbClr val="000000"/>
                </a:solidFill>
                <a:latin typeface="Arial (Body)"/>
                <a:ea typeface="+mn-ea"/>
                <a:cs typeface="+mn-cs"/>
              </a:rPr>
              <a:t>the middle element, the </a:t>
            </a:r>
            <a:r>
              <a:rPr lang="en-US" altLang="en-US" sz="2400" kern="1200" dirty="0">
                <a:solidFill>
                  <a:srgbClr val="000000"/>
                </a:solidFill>
                <a:latin typeface="Consolas" panose="020B0609020204030204" pitchFamily="49" charset="0"/>
                <a:ea typeface="+mn-ea"/>
                <a:cs typeface="+mn-cs"/>
              </a:rPr>
              <a:t>low</a:t>
            </a:r>
            <a:r>
              <a:rPr lang="en-US" altLang="en-US" sz="2400" kern="1200" dirty="0">
                <a:solidFill>
                  <a:srgbClr val="000000"/>
                </a:solidFill>
                <a:latin typeface="Arial (Body)"/>
                <a:ea typeface="+mn-ea"/>
                <a:cs typeface="+mn-cs"/>
              </a:rPr>
              <a:t> index is set to </a:t>
            </a:r>
            <a:r>
              <a:rPr lang="en-US" altLang="en-US" sz="2400" kern="1200" dirty="0">
                <a:solidFill>
                  <a:srgbClr val="000000"/>
                </a:solidFill>
                <a:latin typeface="Consolas" panose="020B0609020204030204" pitchFamily="49" charset="0"/>
                <a:ea typeface="+mn-ea"/>
                <a:cs typeface="+mn-cs"/>
              </a:rPr>
              <a:t>middle + 1 </a:t>
            </a:r>
            <a:r>
              <a:rPr lang="en-US" altLang="en-US" sz="2400" kern="1200" dirty="0">
                <a:solidFill>
                  <a:srgbClr val="000000"/>
                </a:solidFill>
                <a:latin typeface="Arial (Body)"/>
                <a:ea typeface="+mn-ea"/>
                <a:cs typeface="+mn-cs"/>
              </a:rPr>
              <a:t>and the search is continued on the elements from </a:t>
            </a:r>
            <a:r>
              <a:rPr lang="en-US" altLang="en-US" sz="2400" kern="1200" dirty="0">
                <a:solidFill>
                  <a:srgbClr val="000000"/>
                </a:solidFill>
                <a:latin typeface="Consolas" panose="020B0609020204030204" pitchFamily="49" charset="0"/>
                <a:ea typeface="+mn-ea"/>
                <a:cs typeface="+mn-cs"/>
              </a:rPr>
              <a:t>middle + 1 </a:t>
            </a:r>
            <a:r>
              <a:rPr lang="en-US" altLang="en-US" sz="2400" kern="1200" dirty="0">
                <a:solidFill>
                  <a:srgbClr val="000000"/>
                </a:solidFill>
                <a:latin typeface="Arial (Body)"/>
                <a:ea typeface="+mn-ea"/>
                <a:cs typeface="+mn-cs"/>
              </a:rPr>
              <a:t>to </a:t>
            </a:r>
            <a:r>
              <a:rPr lang="en-US" altLang="en-US" sz="2400" kern="1200" dirty="0" smtClean="0">
                <a:solidFill>
                  <a:srgbClr val="000000"/>
                </a:solidFill>
                <a:latin typeface="Consolas" panose="020B0609020204030204" pitchFamily="49" charset="0"/>
                <a:ea typeface="+mn-ea"/>
                <a:cs typeface="+mn-cs"/>
              </a:rPr>
              <a:t>high</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program uses an array of 15 </a:t>
            </a:r>
            <a:r>
              <a:rPr lang="en-US" altLang="en-US" sz="2400" kern="1200" dirty="0" smtClean="0">
                <a:solidFill>
                  <a:srgbClr val="000000"/>
                </a:solidFill>
                <a:latin typeface="Arial (Body)"/>
                <a:ea typeface="+mn-ea"/>
                <a:cs typeface="+mn-cs"/>
              </a:rPr>
              <a:t>elements.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first power of 2 greater than the number of </a:t>
            </a:r>
            <a:r>
              <a:rPr lang="en-US" altLang="en-US" sz="2400" kern="1200" dirty="0" smtClean="0">
                <a:solidFill>
                  <a:srgbClr val="000000"/>
                </a:solidFill>
                <a:latin typeface="Arial (Body)"/>
                <a:ea typeface="+mn-ea"/>
                <a:cs typeface="+mn-cs"/>
              </a:rPr>
              <a:t>elements</a:t>
            </a:r>
            <a:endParaRPr lang="en-US" altLang="en-US" sz="2400" kern="1200" dirty="0">
              <a:solidFill>
                <a:srgbClr val="000000"/>
              </a:solidFill>
              <a:latin typeface="Arial (Body)"/>
              <a:ea typeface="+mn-ea"/>
              <a:cs typeface="+mn-cs"/>
            </a:endParaRPr>
          </a:p>
        </p:txBody>
      </p:sp>
      <p:sp>
        <p:nvSpPr>
          <p:cNvPr id="4" name="Content Placeholder 3"/>
          <p:cNvSpPr>
            <a:spLocks noGrp="1"/>
          </p:cNvSpPr>
          <p:nvPr>
            <p:ph sz="quarter" idx="13"/>
          </p:nvPr>
        </p:nvSpPr>
        <p:spPr>
          <a:xfrm>
            <a:off x="457200" y="5126628"/>
            <a:ext cx="2346960" cy="558800"/>
          </a:xfrm>
        </p:spPr>
        <p:txBody>
          <a:bodyPr/>
          <a:lstStyle/>
          <a:p>
            <a:pPr marL="255600" indent="0">
              <a:buNone/>
            </a:pPr>
            <a:r>
              <a:rPr lang="en-US" altLang="en-US" sz="2400" kern="1200" dirty="0">
                <a:solidFill>
                  <a:srgbClr val="000000"/>
                </a:solidFill>
                <a:latin typeface="Arial (Body)"/>
              </a:rPr>
              <a:t>in this array is</a:t>
            </a:r>
            <a:endParaRPr lang="en-US" sz="2400" dirty="0"/>
          </a:p>
        </p:txBody>
      </p:sp>
      <p:graphicFrame>
        <p:nvGraphicFramePr>
          <p:cNvPr id="9" name="Object 8" descr="16 left parenthesis 2 to the power 4 right parenthesis."/>
          <p:cNvGraphicFramePr>
            <a:graphicFrameLocks noChangeAspect="1"/>
          </p:cNvGraphicFramePr>
          <p:nvPr>
            <p:extLst>
              <p:ext uri="{D42A27DB-BD31-4B8C-83A1-F6EECF244321}">
                <p14:modId xmlns:p14="http://schemas.microsoft.com/office/powerpoint/2010/main" val="835571556"/>
              </p:ext>
            </p:extLst>
          </p:nvPr>
        </p:nvGraphicFramePr>
        <p:xfrm>
          <a:off x="2728279" y="5206962"/>
          <a:ext cx="890902" cy="411186"/>
        </p:xfrm>
        <a:graphic>
          <a:graphicData uri="http://schemas.openxmlformats.org/presentationml/2006/ole">
            <mc:AlternateContent xmlns:mc="http://schemas.openxmlformats.org/markup-compatibility/2006">
              <mc:Choice xmlns:v="urn:schemas-microsoft-com:vml" Requires="v">
                <p:oleObj spid="_x0000_s4836" name="Equation" r:id="rId4" imgW="495000" imgH="228600" progId="Equation.DSMT4">
                  <p:embed/>
                </p:oleObj>
              </mc:Choice>
              <mc:Fallback>
                <p:oleObj name="Equation" r:id="rId4" imgW="495000" imgH="228600" progId="Equation.DSMT4">
                  <p:embed/>
                  <p:pic>
                    <p:nvPicPr>
                      <p:cNvPr id="0" name=""/>
                      <p:cNvPicPr/>
                      <p:nvPr/>
                    </p:nvPicPr>
                    <p:blipFill>
                      <a:blip r:embed="rId5"/>
                      <a:stretch>
                        <a:fillRect/>
                      </a:stretch>
                    </p:blipFill>
                    <p:spPr>
                      <a:xfrm>
                        <a:off x="2728279" y="5206962"/>
                        <a:ext cx="890902" cy="411186"/>
                      </a:xfrm>
                      <a:prstGeom prst="rect">
                        <a:avLst/>
                      </a:prstGeom>
                    </p:spPr>
                  </p:pic>
                </p:oleObj>
              </mc:Fallback>
            </mc:AlternateContent>
          </a:graphicData>
        </a:graphic>
      </p:graphicFrame>
      <p:sp>
        <p:nvSpPr>
          <p:cNvPr id="5" name="Content Placeholder 4"/>
          <p:cNvSpPr>
            <a:spLocks noGrp="1"/>
          </p:cNvSpPr>
          <p:nvPr>
            <p:ph sz="quarter" idx="14"/>
          </p:nvPr>
        </p:nvSpPr>
        <p:spPr>
          <a:xfrm>
            <a:off x="3619180" y="5164609"/>
            <a:ext cx="5067619" cy="336391"/>
          </a:xfrm>
        </p:spPr>
        <p:txBody>
          <a:bodyPr/>
          <a:lstStyle/>
          <a:p>
            <a:pPr marL="432" lvl="0" indent="0">
              <a:buNone/>
            </a:pPr>
            <a:r>
              <a:rPr lang="en-US" altLang="en-US" sz="2400" kern="1200" dirty="0" smtClean="0">
                <a:solidFill>
                  <a:srgbClr val="000000"/>
                </a:solidFill>
                <a:latin typeface="Arial (Body)"/>
              </a:rPr>
              <a:t>so no more than 4 comparisons</a:t>
            </a:r>
            <a:endParaRPr lang="en-US" sz="2400" dirty="0"/>
          </a:p>
        </p:txBody>
      </p:sp>
      <p:sp>
        <p:nvSpPr>
          <p:cNvPr id="6" name="Content Placeholder 5"/>
          <p:cNvSpPr>
            <a:spLocks noGrp="1"/>
          </p:cNvSpPr>
          <p:nvPr>
            <p:ph sz="quarter" idx="15"/>
          </p:nvPr>
        </p:nvSpPr>
        <p:spPr>
          <a:xfrm>
            <a:off x="731520" y="5556607"/>
            <a:ext cx="7955280" cy="418310"/>
          </a:xfrm>
        </p:spPr>
        <p:txBody>
          <a:bodyPr/>
          <a:lstStyle/>
          <a:p>
            <a:pPr marL="0" lvl="0" indent="0">
              <a:buNone/>
            </a:pPr>
            <a:r>
              <a:rPr lang="en-US" altLang="en-US" sz="2400" kern="1200" dirty="0" smtClean="0">
                <a:solidFill>
                  <a:srgbClr val="000000"/>
                </a:solidFill>
                <a:latin typeface="Arial (Body)"/>
              </a:rPr>
              <a:t>are required to find the search key.</a:t>
            </a:r>
            <a:endParaRPr lang="en-US" sz="2400" dirty="0"/>
          </a:p>
        </p:txBody>
      </p:sp>
    </p:spTree>
    <p:extLst>
      <p:ext uri="{BB962C8B-B14F-4D97-AF65-F5344CB8AC3E}">
        <p14:creationId xmlns:p14="http://schemas.microsoft.com/office/powerpoint/2010/main" val="349637504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Searching Arrays </a:t>
            </a:r>
            <a:r>
              <a:rPr lang="en-US" sz="2000" b="0" kern="1200" dirty="0" smtClean="0">
                <a:latin typeface="Times New Roman" panose="02020603050405020304" pitchFamily="18" charset="0"/>
                <a:ea typeface="+mj-ea"/>
                <a:cs typeface="+mj-cs"/>
              </a:rPr>
              <a:t>(9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smtClean="0">
                <a:solidFill>
                  <a:srgbClr val="000000"/>
                </a:solidFill>
                <a:latin typeface="Arial (Body)"/>
                <a:ea typeface="+mn-ea"/>
                <a:cs typeface="+mn-cs"/>
              </a:rPr>
              <a:t>The program uses function </a:t>
            </a:r>
            <a:r>
              <a:rPr lang="en-US" altLang="en-US" sz="2400" kern="1200" dirty="0" smtClean="0">
                <a:solidFill>
                  <a:srgbClr val="000000"/>
                </a:solidFill>
                <a:latin typeface="Consolas" panose="020B0609020204030204" pitchFamily="49" charset="0"/>
                <a:ea typeface="+mn-ea"/>
                <a:cs typeface="+mn-cs"/>
              </a:rPr>
              <a:t>print</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Header</a:t>
            </a:r>
            <a:r>
              <a:rPr lang="en-US" altLang="en-US" sz="2400" kern="1200" dirty="0" smtClean="0">
                <a:solidFill>
                  <a:srgbClr val="000000"/>
                </a:solidFill>
                <a:latin typeface="Arial (Body)"/>
                <a:ea typeface="+mn-ea"/>
                <a:cs typeface="+mn-cs"/>
              </a:rPr>
              <a:t> to output the array indices and function </a:t>
            </a:r>
            <a:r>
              <a:rPr lang="en-US" altLang="en-US" sz="2400" kern="1200" dirty="0" smtClean="0">
                <a:solidFill>
                  <a:srgbClr val="000000"/>
                </a:solidFill>
                <a:latin typeface="Consolas" panose="020B0609020204030204" pitchFamily="49" charset="0"/>
                <a:ea typeface="+mn-ea"/>
                <a:cs typeface="+mn-cs"/>
              </a:rPr>
              <a:t>print</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Row</a:t>
            </a:r>
            <a:r>
              <a:rPr lang="en-US" altLang="en-US" sz="2400" kern="1200" dirty="0" smtClean="0">
                <a:solidFill>
                  <a:srgbClr val="000000"/>
                </a:solidFill>
                <a:latin typeface="Arial (Body)"/>
                <a:ea typeface="+mn-ea"/>
                <a:cs typeface="+mn-cs"/>
              </a:rPr>
              <a:t> to output each subarray during the binary search process.</a:t>
            </a:r>
          </a:p>
          <a:p>
            <a:pPr marL="255651" lvl="0" indent="-255651">
              <a:spcAft>
                <a:spcPct val="0"/>
              </a:spcAft>
              <a:tabLst/>
            </a:pPr>
            <a:r>
              <a:rPr lang="en-US" altLang="en-US" sz="2400" kern="1200" dirty="0" smtClean="0">
                <a:solidFill>
                  <a:srgbClr val="000000"/>
                </a:solidFill>
                <a:latin typeface="Arial (Body)"/>
                <a:ea typeface="+mn-ea"/>
                <a:cs typeface="+mn-cs"/>
              </a:rPr>
              <a:t>The middle element in each subarray is marked with an asterisk (</a:t>
            </a:r>
            <a:r>
              <a:rPr lang="en-US" altLang="en-US" sz="2400" kern="1200" dirty="0" smtClean="0">
                <a:solidFill>
                  <a:srgbClr val="000000"/>
                </a:solidFill>
                <a:latin typeface="Consolas" panose="020B0609020204030204" pitchFamily="49" charset="0"/>
                <a:ea typeface="+mn-ea"/>
                <a:cs typeface="+mn-cs"/>
              </a:rPr>
              <a:t>*</a:t>
            </a:r>
            <a:r>
              <a:rPr lang="en-US" altLang="en-US" sz="2400" kern="1200" dirty="0" smtClean="0">
                <a:solidFill>
                  <a:srgbClr val="000000"/>
                </a:solidFill>
                <a:latin typeface="Arial (Body)"/>
                <a:ea typeface="+mn-ea"/>
                <a:cs typeface="+mn-cs"/>
              </a:rPr>
              <a:t>) to indicate the element to which the search key is compared.</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05221335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6.19 Binary Search of a Sorted Array </a:t>
            </a:r>
            <a:r>
              <a:rPr lang="en-US" sz="2000" b="0" dirty="0" smtClean="0"/>
              <a:t>(1 of 7)</a:t>
            </a:r>
            <a:endParaRPr lang="en-US" sz="2000" b="0" dirty="0">
              <a:latin typeface="Times New Roman" panose="02020603050405020304" pitchFamily="18" charset="0"/>
            </a:endParaRPr>
          </a:p>
        </p:txBody>
      </p:sp>
      <p:pic>
        <p:nvPicPr>
          <p:cNvPr id="3" name="Picture 2" descr="The computer code has 110 lines. The lines read as follows. Line 1. forward slash forward slash Fig period 6 period 19 colon fig06 underscore 19 period c. Line 2. forward slash forward slash Binary search of a sorted array period. Line 3. hash include left angle bracket s t d i o period h right angle bracket. Line 4. hash define SIZE 15. Line 5. Blank. Line 6. forward slash forward slash function prototypes. Line 7. size underscore t binary Search left parenthesis c o n s t I n t b left bracket right bracket comma I n t search Key comma size underscore t low comma size underscore t high right parenthesis semicolon. Line 8. void print Header left parenthesis void right parenthesis semicolon. Line 9. void print Row left parenthesis c o n s t I n t b left bracket right bracket comma size underscore t low comma size underscore t mid comma size underscore t high right parenthesis semicolon. Line 10. Blank. Line 11. forward slash forward slash function main begins program execution. Line 12. i n t main left parenthesis void right parenthesis. Line 13. left brace. Line 14, indented once. i n t, a left bracket SIZE right bracket semicolon forward slash forward slash create array a. Line 15. Blank. Line 16, indented once. forward slash forward slash create data. Line 17, indented once. for left parenthesis size underscore t i equals 0 semicolon i less than sign SIZE semicolon plus plus i right parenthesis left brace. Line 18, indented twice. a left bracket i right bracket equals 2 asterisk i semicolon. Line 19, indented once. right brace. Line 20. Blank. Line 21, indented once. print f left parenthesis double quote percent sign s double quote comma double quote Enter a number between 0 and 28 colon double quote right parenthesis semicolon. Line 22, indented once. i n t key semicolon forward slash forward slash value to locate in array a. Line 23, indented once. scan f left parenthesis double quote percent sign d double quote comma ampersand key right parenthesis semicolon. Line 24. Blank."/>
          <p:cNvPicPr>
            <a:picLocks noChangeAspect="1"/>
          </p:cNvPicPr>
          <p:nvPr/>
        </p:nvPicPr>
        <p:blipFill>
          <a:blip r:embed="rId2"/>
          <a:stretch>
            <a:fillRect/>
          </a:stretch>
        </p:blipFill>
        <p:spPr>
          <a:xfrm>
            <a:off x="1118466" y="1621611"/>
            <a:ext cx="6907068" cy="4514806"/>
          </a:xfrm>
          <a:prstGeom prst="rect">
            <a:avLst/>
          </a:prstGeom>
        </p:spPr>
      </p:pic>
    </p:spTree>
    <p:extLst>
      <p:ext uri="{BB962C8B-B14F-4D97-AF65-F5344CB8AC3E}">
        <p14:creationId xmlns:p14="http://schemas.microsoft.com/office/powerpoint/2010/main" val="35079203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6.2 Arrays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brackets used to enclose the index of an array are actually considered to be an operator in </a:t>
            </a:r>
            <a:r>
              <a:rPr lang="en-US" altLang="en-US" sz="2400" kern="1200" dirty="0" smtClean="0">
                <a:solidFill>
                  <a:srgbClr val="000000"/>
                </a:solidFill>
                <a:latin typeface="Arial (Body)"/>
                <a:ea typeface="+mn-ea"/>
                <a:cs typeface="+mn-cs"/>
              </a:rPr>
              <a:t>C.</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They have the same level of precedence as the function call operator (i.e., the parentheses that are placed after a function name to call that </a:t>
            </a:r>
            <a:r>
              <a:rPr lang="en-US" altLang="en-US" sz="2400" kern="1200" dirty="0" smtClean="0">
                <a:solidFill>
                  <a:srgbClr val="000000"/>
                </a:solidFill>
                <a:latin typeface="Arial (Body)"/>
                <a:ea typeface="+mn-ea"/>
                <a:cs typeface="+mn-cs"/>
              </a:rPr>
              <a:t>function).</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Figure 6.2 shows the precedence and associativity of the operators introduced to this point in the </a:t>
            </a:r>
            <a:r>
              <a:rPr lang="en-US" altLang="en-US" sz="2400" kern="1200" dirty="0" smtClean="0">
                <a:solidFill>
                  <a:srgbClr val="000000"/>
                </a:solidFill>
                <a:latin typeface="Arial (Body)"/>
                <a:ea typeface="+mn-ea"/>
                <a:cs typeface="+mn-cs"/>
              </a:rPr>
              <a:t>text.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71908106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6.19 Binary Search of a Sorted Array </a:t>
            </a:r>
            <a:r>
              <a:rPr lang="en-US" sz="2000" b="0" dirty="0" smtClean="0"/>
              <a:t>(2 </a:t>
            </a:r>
            <a:r>
              <a:rPr lang="en-US" sz="2000" b="0" dirty="0"/>
              <a:t>of 7)</a:t>
            </a:r>
            <a:endParaRPr lang="en-US" sz="2000" dirty="0">
              <a:latin typeface="Times New Roman" panose="02020603050405020304" pitchFamily="18" charset="0"/>
            </a:endParaRPr>
          </a:p>
        </p:txBody>
      </p:sp>
      <p:pic>
        <p:nvPicPr>
          <p:cNvPr id="3" name="Picture 2" descr="The computer code continues. Line 25, indented once. print Header left parenthesis right parenthesis semicolon. Line 26. Blank. Line 27, indented once. forward slash forward slash search for key in array a. Line 28, indented once. size underscore t result equals binary Search left parenthesis a comma key comma 0 comma SIZE minus 1 right parenthesis semicolon. Line 29. Blank. Line 30, indented once. forward slash forward slash display results. Line 31, indented once. if left parenthesis result exclamation point equals negative 1 right parenthesis left brace. Line 32, indented twice. print f left parenthesis double quote back slash n percent sign d found at index percent sign d back slash n double quote comma key comma result right parenthesis semicolon. Line 33, indented once. right brace. Line 34, indented once. else left brace. Line 35, indented twice. print f left parenthesis double quote back slash n percent sign d not found back slash n double quote comma key right parenthesis semicolon. Line 36, indented once. right brace. Line 37. right brace. Line 38. Blank. Line 39. forward slash forward slash function to perform binary search of an array. Line 40. size underscore t binary Search left parenthesis c o n s t, i n t b left bracket right bracket comma i n t search Key comma size underscore t low comma size underscore t high right parenthesis. Line 41. left brace. Line 42, indented once. forward slash forward slash loop until low index is greater than high index. Line 43, indented once. while left parenthesis low less than sign equals high right parenthesis left brace. Line 43 is highlighted. Line 44. Blank. Line 45, indented twice. forward slash forward slash determine middle element of subarray being searched. Line 46, indented twice. size underscore t middle equals left parenthesis low plus high right parenthesis forward slash 2 semicolon. Line 46 is highlighted. Line 4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178" y="1607147"/>
            <a:ext cx="6729645" cy="4314267"/>
          </a:xfrm>
          <a:prstGeom prst="rect">
            <a:avLst/>
          </a:prstGeom>
        </p:spPr>
      </p:pic>
    </p:spTree>
    <p:extLst>
      <p:ext uri="{BB962C8B-B14F-4D97-AF65-F5344CB8AC3E}">
        <p14:creationId xmlns:p14="http://schemas.microsoft.com/office/powerpoint/2010/main" val="2949746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6.19 Binary Search of a Sorted Array </a:t>
            </a:r>
            <a:r>
              <a:rPr lang="en-US" sz="2000" b="0" dirty="0" smtClean="0"/>
              <a:t>(3 </a:t>
            </a:r>
            <a:r>
              <a:rPr lang="en-US" sz="2000" b="0" dirty="0"/>
              <a:t>of 7)</a:t>
            </a:r>
            <a:endParaRPr lang="en-US" sz="2000" dirty="0">
              <a:latin typeface="Times New Roman" panose="02020603050405020304" pitchFamily="18" charset="0"/>
            </a:endParaRPr>
          </a:p>
        </p:txBody>
      </p:sp>
      <p:pic>
        <p:nvPicPr>
          <p:cNvPr id="3" name="Picture 2" descr="The computer code continues. Line 48, indented twice. forward slash forward slash display subarray used in this loop iteration. Line 49, indented twice. print Row left parenthesis b comma low comma middle comma high right parenthesis semicolon. Line 50. Blank. Line 51, indented twice. forward slash forward slash if search Key matched middle element comma return middle. Line 52, indented twice. if left parenthesis search Key equals equals b left bracket middle right bracket right parenthesis left brace. Line 53, indented 3 times. return middle semicolon. Line 54, indented twice. right brace. Line 51 to 54 is highlighted. Line 55. Blank. Line 56, indented twice. forward slash forward slash if search Key is less than middle element comma set new high. Line 57, indented twice. else if left parenthesis search Key less than sign b left bracket middle right bracket right parenthesis left brace. Line 58, indented 3 times. high equals middle negative 1 semicolon forward slash forward slash search low end of array. Line 59, indented twice. right brace if. Lines 56 to 59 are highlighted. Line 60. Blank. Line 61, indented twice. forward slash forward slash if search Key is greater than middle element comma set new low. Line 62, indented twice. else left brace. Line 63, indented 3 times. low equals middle plus 1 semicolon forward slash forward slash search high end of array. Line 64, indented twice. right brace. Line 65, indented once. right brace forward slash forward slash end while. Lines 61 to 65 are highlighted. Line 66. Blank. Line 67, indented once. return negative 1 semicolon forward slash forward slash search Key not found. Line 68. right brace. Line 6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71320"/>
            <a:ext cx="7467600" cy="4521200"/>
          </a:xfrm>
          <a:prstGeom prst="rect">
            <a:avLst/>
          </a:prstGeom>
        </p:spPr>
      </p:pic>
    </p:spTree>
    <p:extLst>
      <p:ext uri="{BB962C8B-B14F-4D97-AF65-F5344CB8AC3E}">
        <p14:creationId xmlns:p14="http://schemas.microsoft.com/office/powerpoint/2010/main" val="306239333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6.19 Binary Search of a Sorted Array </a:t>
            </a:r>
            <a:r>
              <a:rPr lang="en-US" sz="2000" b="0" dirty="0" smtClean="0"/>
              <a:t>(4 </a:t>
            </a:r>
            <a:r>
              <a:rPr lang="en-US" sz="2000" b="0" dirty="0"/>
              <a:t>of 7)</a:t>
            </a:r>
            <a:endParaRPr lang="en-US" sz="2000" dirty="0">
              <a:latin typeface="Times New Roman" panose="02020603050405020304" pitchFamily="18" charset="0"/>
            </a:endParaRPr>
          </a:p>
        </p:txBody>
      </p:sp>
      <p:pic>
        <p:nvPicPr>
          <p:cNvPr id="5" name="Picture 4" descr="The computer code continues. Line 70. forward slash forward slash Print a header for the output. Line 71. void print Header left parenthesis void right parenthesis. Line 72. left brace. Line 73, indented once. puts left parenthesis double quote back slash n Indices colon double quote right parenthesis semicolon. Line 74. Blank. Line 75, indented once. forward slash forward slash output column head. Line 76, indented once. for left parenthesis unsigned I n t i equals 0 semicolon i less than sign SIZE semicolon plus plus i right parenthesis left brace. Line 77, indented twice. print f left parenthesis double quote percent sign 3 u double quote comma i right parenthesis semicolon. Line 78, indented once. right brace. Line 79. Blank. Line 80, indented once. puts left parenthesis double quote double quote right parenthesis semicolon forward slash forward slash start new line of output. Line 81. Blank. Line 82, indented once. forward slash forward slash output line of dash characters. Line 83, indented once. for left parenthesis unsigned I n t i equals 1 semicolon i less than sign equals 4 asterisk SIZE semicolon plus plus i right parenthesis left brace. Line 84, indented twice. print f left parenthesis double quote percent sign s double quote comma double quote dash double quote right parenthesis semicolon. Line 85, indented once. right brace. Line 86. Blank. Line 87, indented once. puts left parenthesis double quote double quote right parenthesis semicolon forward slash forward slash start new line of output. Line 88. right brace. Line 8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1640840"/>
            <a:ext cx="7493000" cy="4216400"/>
          </a:xfrm>
          <a:prstGeom prst="rect">
            <a:avLst/>
          </a:prstGeom>
        </p:spPr>
      </p:pic>
    </p:spTree>
    <p:extLst>
      <p:ext uri="{BB962C8B-B14F-4D97-AF65-F5344CB8AC3E}">
        <p14:creationId xmlns:p14="http://schemas.microsoft.com/office/powerpoint/2010/main" val="143963745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6.19 Binary Search of a Sorted Array </a:t>
            </a:r>
            <a:r>
              <a:rPr lang="en-US" sz="2000" b="0" dirty="0" smtClean="0"/>
              <a:t>(5 </a:t>
            </a:r>
            <a:r>
              <a:rPr lang="en-US" sz="2000" b="0" dirty="0"/>
              <a:t>of 7)</a:t>
            </a:r>
            <a:endParaRPr lang="en-US" sz="2000" dirty="0">
              <a:latin typeface="Times New Roman" panose="02020603050405020304" pitchFamily="18" charset="0"/>
            </a:endParaRPr>
          </a:p>
        </p:txBody>
      </p:sp>
      <p:pic>
        <p:nvPicPr>
          <p:cNvPr id="3" name="Picture 2" descr="The computer code continues. Line 90. forward slash forward slash Print one row of output showing the current. Line 91. forward slash forward slash part of the array being processed period. Line 92. void print Row left parenthesis c o n s t, i n t b left bracket right bracket comma size underscore t low comma size underscore t mid comma size underscore t high right parenthesis. Line 93. left brace. Line 94, indented once. forward slash forward slash loop through entire array. Line 95, indented once. for left parenthesis size underscore t i equals 0 semicolon i less than sign SIZE semicolon plus plus i right parenthesis left brace. Line 96. Blank. Line 97, indented twice. forward slash forward slash display spaces if outside current sub array range. Line 98, indented twice. if left parenthesis i less than sign low pipe pipe i greater than sign high right parenthesis left brace. Line 99, indented 3 times. print f left parenthesis double quote percent sign s double quote comma double quote double quote right parenthesis semicolon. Line 100, indented twice. right brace. Line 101, indented twice. else if left parenthesis i equals equals mid right parenthesis left brace forward slash forward slash display middle element. Line 102, indented 3 times. print f left parenthesis double quote percent sign 3 d asterisk double quote comma b left bracket i right bracket right parenthesis semicolon forward slash forward slash mark middle value. Line 103, indented twice. right brace. Line 104, indented twice. else left brace forward slash forward slash display other elements in sub array. Line 105, indented 3 times. print f left parenthesis double quote percent sign 3d double quote comma b left bracket i right bracket right parenthesis semicolon. Line 106, indented twice. right brace. Line 107, indented once. right brace. Line 108. Blank. Line 109, indented once. puts left parenthesis double quote double quote right parenthesis semicolon forward slash forward slash start new line of output. Line 110. right brace. Double forward slashes and comments are in green text. Words in blue text are: else, return, void, for, unsigned I n t, c o n s t, size t, and if. Integers, SIZE, and quotes plus characters within are in cyan text.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34490"/>
            <a:ext cx="7467600" cy="4381500"/>
          </a:xfrm>
          <a:prstGeom prst="rect">
            <a:avLst/>
          </a:prstGeom>
        </p:spPr>
      </p:pic>
    </p:spTree>
    <p:extLst>
      <p:ext uri="{BB962C8B-B14F-4D97-AF65-F5344CB8AC3E}">
        <p14:creationId xmlns:p14="http://schemas.microsoft.com/office/powerpoint/2010/main" val="35042488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6.19 Binary Search of a Sorted Array </a:t>
            </a:r>
            <a:r>
              <a:rPr lang="en-US" sz="2000" b="0" dirty="0" smtClean="0"/>
              <a:t>(6 </a:t>
            </a:r>
            <a:r>
              <a:rPr lang="en-US" sz="2000" b="0" dirty="0"/>
              <a:t>of 7)</a:t>
            </a:r>
            <a:endParaRPr lang="en-US" sz="2000" dirty="0">
              <a:latin typeface="Times New Roman" panose="02020603050405020304" pitchFamily="18" charset="0"/>
            </a:endParaRPr>
          </a:p>
        </p:txBody>
      </p:sp>
      <p:pic>
        <p:nvPicPr>
          <p:cNvPr id="4" name="Picture 3" descr="The two code outputs are as follows. First The code output reads as follows. enter a number between 0 and 28 colon 25. A table has 4 rows and 15 columns. The columns have the following headings from left to right. Indices 0, 1, 2, 3, 4, 5, 6, 7, 8, 9, 10, 11, 12, 13, 14. The row entries are as follows. Row 1. 0, 0. 1, 2. 2, 4. 3, 6. 4, 8. 5, 10. 6, 12. 7, 14. 8, 16. 9, 18. 10, 20. 11, 22. 12, 24. 13, 26. 14, 28. Row 2. The indices from 0 to 7 are blank. 8, 16. 9, 18. 10, 20. 11, 22. 12, 24. 13, 26. 14, 28. Row 3. Indices from 0 to 11 are blank. 12, 24. 13, 26. 14, 28. Row 4. Indices from 0 to 11 are blank. 12, 24. 13, Blank. 14, Blank. A note at the bottom reads, 25 not found.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060" t="5032" r="1070" b="53459"/>
          <a:stretch/>
        </p:blipFill>
        <p:spPr>
          <a:xfrm>
            <a:off x="623454" y="2346384"/>
            <a:ext cx="7897092" cy="2587925"/>
          </a:xfrm>
          <a:prstGeom prst="rect">
            <a:avLst/>
          </a:prstGeom>
          <a:noFill/>
          <a:ln>
            <a:noFill/>
          </a:ln>
        </p:spPr>
      </p:pic>
    </p:spTree>
    <p:extLst>
      <p:ext uri="{BB962C8B-B14F-4D97-AF65-F5344CB8AC3E}">
        <p14:creationId xmlns:p14="http://schemas.microsoft.com/office/powerpoint/2010/main" val="382302162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6.19 Binary Search of a Sorted Array </a:t>
            </a:r>
            <a:r>
              <a:rPr lang="en-US" sz="2000" b="0" dirty="0" smtClean="0"/>
              <a:t>(7 </a:t>
            </a:r>
            <a:r>
              <a:rPr lang="en-US" sz="2000" b="0" dirty="0"/>
              <a:t>of 7)</a:t>
            </a:r>
            <a:endParaRPr lang="en-US" sz="2000" dirty="0">
              <a:latin typeface="Times New Roman" panose="02020603050405020304" pitchFamily="18" charset="0"/>
            </a:endParaRPr>
          </a:p>
        </p:txBody>
      </p:sp>
      <p:pic>
        <p:nvPicPr>
          <p:cNvPr id="4" name="Picture 3" descr="Second The code output reads as follows. Enter a number between 0 and 28 colon 8. A table has 4 rows and 15 columns. The columns have the following headings from left to right. Indices 0, 1, 2, 3, 4, 5, 6, 7, 8, 9, 10, 11, 12, 13, 14. The row entries are as follows. Row 1. 0, 0. 1, 2. 2, 4. 3, 6. 4, 8. 5, 10. 6, 12. 7, 14. 8, 16. 9, 18. 10, 20. 11, 22. 12, 24. 13, 26. 14, 28. Row 2. 0, 0. 1, 2. 2, 4. 3, 6. 4, 8. 5, 10. 6, 12. Indices 7 to 14 are blank. Row 3. Indices 0 to 4 are blank. 8. 5, 10. 6, 12. Indices 7 to 14 are blank. Row 4. Indices 0 to 3 are blank. 4, 8. Indices 5 to 14 are blank. A note in the output reads, 8 found at index 4.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068" t="5283" r="963" b="53081"/>
          <a:stretch/>
        </p:blipFill>
        <p:spPr>
          <a:xfrm>
            <a:off x="627375" y="1454072"/>
            <a:ext cx="7904933" cy="2595767"/>
          </a:xfrm>
          <a:prstGeom prst="rect">
            <a:avLst/>
          </a:prstGeom>
          <a:noFill/>
          <a:ln>
            <a:noFill/>
          </a:ln>
        </p:spPr>
      </p:pic>
      <p:pic>
        <p:nvPicPr>
          <p:cNvPr id="5" name="Picture 4" descr="The code output reads as follows. Enter a number between 0 and 28 colon 6. A table has 2 rows and 15 columns. The columns have the following headings from left to right. Indices 0, 1, 2, 3, 4, 5, 6, 7, 8, 9, 10, 11, 12, 13, 14. The row entries are as follows. Row 1. 0, 0. 1, 2. 2, 4. 3, 6. 4, 8. 5, 10. 6, 12. 7, 14. 8, 16. 9, 18. 10, 20. 11, 22. 12, 24. 13, 26. 14, 28. Row 2. 0, 0. 1, 2. 2, 4. 3, 6. 4, 8. 5, 10. 6, 12. Indices 7 to 14 are blank. A note below reads, 6 found at index 3."/>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990" t="48680" r="847" b="15723"/>
          <a:stretch/>
        </p:blipFill>
        <p:spPr>
          <a:xfrm>
            <a:off x="611691" y="4191261"/>
            <a:ext cx="7920617" cy="2219341"/>
          </a:xfrm>
          <a:prstGeom prst="rect">
            <a:avLst/>
          </a:prstGeom>
          <a:noFill/>
          <a:ln>
            <a:noFill/>
          </a:ln>
        </p:spPr>
      </p:pic>
    </p:spTree>
    <p:extLst>
      <p:ext uri="{BB962C8B-B14F-4D97-AF65-F5344CB8AC3E}">
        <p14:creationId xmlns:p14="http://schemas.microsoft.com/office/powerpoint/2010/main" val="350192472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Arrays in C can have multiple </a:t>
            </a:r>
            <a:r>
              <a:rPr lang="en-US" altLang="en-US" sz="2400" kern="1200" dirty="0" smtClean="0">
                <a:solidFill>
                  <a:srgbClr val="000000"/>
                </a:solidFill>
                <a:latin typeface="Arial (Body)"/>
                <a:ea typeface="+mn-ea"/>
                <a:cs typeface="+mn-cs"/>
              </a:rPr>
              <a:t>indices.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A common use of </a:t>
            </a:r>
            <a:r>
              <a:rPr lang="en-US" altLang="en-US" sz="2400" b="1" kern="1200" dirty="0">
                <a:solidFill>
                  <a:srgbClr val="000000"/>
                </a:solidFill>
                <a:latin typeface="Arial (Body)"/>
                <a:ea typeface="+mn-ea"/>
                <a:cs typeface="+mn-cs"/>
              </a:rPr>
              <a:t>multidimensional arrays</a:t>
            </a:r>
            <a:r>
              <a:rPr lang="en-US" altLang="en-US" sz="2400" kern="1200" dirty="0">
                <a:solidFill>
                  <a:srgbClr val="000000"/>
                </a:solidFill>
                <a:latin typeface="Arial (Body)"/>
                <a:ea typeface="+mn-ea"/>
                <a:cs typeface="+mn-cs"/>
              </a:rPr>
              <a:t> is to represent </a:t>
            </a:r>
            <a:r>
              <a:rPr lang="en-US" altLang="en-US" sz="2400" b="1" kern="1200" dirty="0">
                <a:solidFill>
                  <a:srgbClr val="000000"/>
                </a:solidFill>
                <a:latin typeface="Arial (Body)"/>
                <a:ea typeface="+mn-ea"/>
                <a:cs typeface="+mn-cs"/>
              </a:rPr>
              <a:t>tables</a:t>
            </a:r>
            <a:r>
              <a:rPr lang="en-US" altLang="en-US" sz="2400" kern="1200" dirty="0">
                <a:solidFill>
                  <a:srgbClr val="000000"/>
                </a:solidFill>
                <a:latin typeface="Arial (Body)"/>
                <a:ea typeface="+mn-ea"/>
                <a:cs typeface="+mn-cs"/>
              </a:rPr>
              <a:t> of values consisting of information arranged in </a:t>
            </a:r>
            <a:r>
              <a:rPr lang="en-US" altLang="en-US" sz="2400" b="1" kern="1200" dirty="0">
                <a:solidFill>
                  <a:srgbClr val="000000"/>
                </a:solidFill>
                <a:latin typeface="Arial (Body)"/>
                <a:ea typeface="+mn-ea"/>
                <a:cs typeface="+mn-cs"/>
              </a:rPr>
              <a:t>rows</a:t>
            </a:r>
            <a:r>
              <a:rPr lang="en-US" altLang="en-US" sz="2400" kern="1200" dirty="0">
                <a:solidFill>
                  <a:srgbClr val="000000"/>
                </a:solidFill>
                <a:latin typeface="Arial (Body)"/>
                <a:ea typeface="+mn-ea"/>
                <a:cs typeface="+mn-cs"/>
              </a:rPr>
              <a:t> and </a:t>
            </a:r>
            <a:r>
              <a:rPr lang="en-US" altLang="en-US" sz="2400" b="1" kern="1200" dirty="0" smtClean="0">
                <a:solidFill>
                  <a:srgbClr val="000000"/>
                </a:solidFill>
                <a:latin typeface="Arial (Body)"/>
                <a:ea typeface="+mn-ea"/>
                <a:cs typeface="+mn-cs"/>
              </a:rPr>
              <a:t>columns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To identify a particular table element, we must specify two indices: The first (by convention) identifies the element’s </a:t>
            </a:r>
            <a:r>
              <a:rPr lang="en-US" altLang="en-US" sz="2400" b="1" kern="1200" dirty="0">
                <a:solidFill>
                  <a:srgbClr val="000000"/>
                </a:solidFill>
                <a:latin typeface="Arial (Body)"/>
                <a:ea typeface="+mn-ea"/>
                <a:cs typeface="+mn-cs"/>
              </a:rPr>
              <a:t>row</a:t>
            </a:r>
            <a:r>
              <a:rPr lang="en-US" altLang="en-US" sz="2400" kern="1200" dirty="0">
                <a:solidFill>
                  <a:srgbClr val="000000"/>
                </a:solidFill>
                <a:latin typeface="Arial (Body)"/>
                <a:ea typeface="+mn-ea"/>
                <a:cs typeface="+mn-cs"/>
              </a:rPr>
              <a:t> and the second (by convention) identifies the element’s </a:t>
            </a:r>
            <a:r>
              <a:rPr lang="en-US" altLang="en-US" sz="2400" b="1" kern="1200" dirty="0" smtClean="0">
                <a:solidFill>
                  <a:srgbClr val="000000"/>
                </a:solidFill>
                <a:latin typeface="Arial (Body)"/>
                <a:ea typeface="+mn-ea"/>
                <a:cs typeface="+mn-cs"/>
              </a:rPr>
              <a:t>column</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Tables or arrays that require two indices to identify a particular element are called </a:t>
            </a:r>
            <a:r>
              <a:rPr lang="en-US" altLang="en-US" sz="2400" b="1" kern="1200" dirty="0">
                <a:solidFill>
                  <a:srgbClr val="000000"/>
                </a:solidFill>
                <a:latin typeface="Arial (Body)"/>
                <a:ea typeface="+mn-ea"/>
                <a:cs typeface="+mn-cs"/>
              </a:rPr>
              <a:t>two-dimensional </a:t>
            </a:r>
            <a:r>
              <a:rPr lang="en-US" altLang="en-US" sz="2400" b="1" kern="1200" dirty="0" smtClean="0">
                <a:solidFill>
                  <a:srgbClr val="000000"/>
                </a:solidFill>
                <a:latin typeface="Arial (Body)"/>
                <a:ea typeface="+mn-ea"/>
                <a:cs typeface="+mn-cs"/>
              </a:rPr>
              <a:t>arrays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47713258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(2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Multidimensional arrays can have more than two </a:t>
            </a:r>
            <a:r>
              <a:rPr lang="en-US" altLang="en-US" sz="2400" kern="1200" dirty="0" smtClean="0">
                <a:solidFill>
                  <a:srgbClr val="000000"/>
                </a:solidFill>
                <a:latin typeface="Arial (Body)"/>
                <a:ea typeface="+mn-ea"/>
                <a:cs typeface="+mn-cs"/>
              </a:rPr>
              <a:t>indices.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Figure 6.20 illustrates a two-dimensional array, </a:t>
            </a:r>
            <a:r>
              <a:rPr lang="en-US" altLang="en-US" sz="2400" kern="1200" dirty="0" smtClean="0">
                <a:solidFill>
                  <a:srgbClr val="000000"/>
                </a:solidFill>
                <a:latin typeface="Consolas" panose="020B0609020204030204" pitchFamily="49" charset="0"/>
                <a:ea typeface="+mn-ea"/>
                <a:cs typeface="+mn-cs"/>
              </a:rPr>
              <a:t>a</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array contains three rows and four columns, so it’s said to be a 3-by-4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In general, an array with </a:t>
            </a:r>
            <a:r>
              <a:rPr lang="en-US" altLang="en-US" sz="2400" b="1" kern="1200" dirty="0">
                <a:solidFill>
                  <a:srgbClr val="000000"/>
                </a:solidFill>
                <a:latin typeface="Arial (Body)"/>
                <a:ea typeface="+mn-ea"/>
                <a:cs typeface="+mn-cs"/>
              </a:rPr>
              <a:t>m </a:t>
            </a:r>
            <a:r>
              <a:rPr lang="en-US" altLang="en-US" sz="2400" kern="1200" dirty="0">
                <a:solidFill>
                  <a:srgbClr val="000000"/>
                </a:solidFill>
                <a:latin typeface="Arial (Body)"/>
                <a:ea typeface="+mn-ea"/>
                <a:cs typeface="+mn-cs"/>
              </a:rPr>
              <a:t>rows and </a:t>
            </a:r>
            <a:r>
              <a:rPr lang="en-US" altLang="en-US" sz="2400" b="1" kern="1200" dirty="0">
                <a:solidFill>
                  <a:srgbClr val="000000"/>
                </a:solidFill>
                <a:latin typeface="Arial (Body)"/>
                <a:ea typeface="+mn-ea"/>
                <a:cs typeface="+mn-cs"/>
              </a:rPr>
              <a:t>n </a:t>
            </a:r>
            <a:r>
              <a:rPr lang="en-US" altLang="en-US" sz="2400" kern="1200" dirty="0">
                <a:solidFill>
                  <a:srgbClr val="000000"/>
                </a:solidFill>
                <a:latin typeface="Arial (Body)"/>
                <a:ea typeface="+mn-ea"/>
                <a:cs typeface="+mn-cs"/>
              </a:rPr>
              <a:t>columns is called an </a:t>
            </a:r>
            <a:r>
              <a:rPr lang="en-US" altLang="en-US" sz="2400" b="1" i="1" kern="1200" dirty="0">
                <a:solidFill>
                  <a:srgbClr val="000000"/>
                </a:solidFill>
                <a:latin typeface="Arial (Body)"/>
                <a:ea typeface="+mn-ea"/>
                <a:cs typeface="+mn-cs"/>
              </a:rPr>
              <a:t>m</a:t>
            </a:r>
            <a:r>
              <a:rPr lang="en-US" altLang="en-US" sz="2400" b="1" kern="1200" dirty="0">
                <a:solidFill>
                  <a:srgbClr val="000000"/>
                </a:solidFill>
                <a:latin typeface="Arial (Body)"/>
                <a:ea typeface="+mn-ea"/>
                <a:cs typeface="+mn-cs"/>
              </a:rPr>
              <a:t>-by-</a:t>
            </a:r>
            <a:r>
              <a:rPr lang="en-US" altLang="en-US" sz="2400" b="1" i="1" kern="1200" dirty="0">
                <a:solidFill>
                  <a:srgbClr val="000000"/>
                </a:solidFill>
                <a:latin typeface="Arial (Body)"/>
                <a:ea typeface="+mn-ea"/>
                <a:cs typeface="+mn-cs"/>
              </a:rPr>
              <a:t>n </a:t>
            </a:r>
            <a:r>
              <a:rPr lang="en-US" altLang="en-US" sz="2400" b="1" kern="1200" dirty="0">
                <a:solidFill>
                  <a:srgbClr val="000000"/>
                </a:solidFill>
                <a:latin typeface="Arial (Body)"/>
                <a:ea typeface="+mn-ea"/>
                <a:cs typeface="+mn-cs"/>
              </a:rPr>
              <a:t>array</a:t>
            </a:r>
          </a:p>
        </p:txBody>
      </p:sp>
    </p:spTree>
    <p:extLst>
      <p:ext uri="{BB962C8B-B14F-4D97-AF65-F5344CB8AC3E}">
        <p14:creationId xmlns:p14="http://schemas.microsoft.com/office/powerpoint/2010/main" val="21170444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6.20 Two-Dimensional Array with Three Rows and Four Columns</a:t>
            </a:r>
            <a:endParaRPr lang="en-US" dirty="0">
              <a:latin typeface="Times New Roman" panose="02020603050405020304" pitchFamily="18" charset="0"/>
            </a:endParaRPr>
          </a:p>
        </p:txBody>
      </p:sp>
      <p:pic>
        <p:nvPicPr>
          <p:cNvPr id="3" name="Picture 2" descr="A diagram of a two dimensional array labeled figure 6.20 reads as follows. a, has 3 rows, row 0 to 3 and 4 columns, column 0 to 3. Each element in the array is identified as, array name, its indices row index and column index. Thus row 0 contains the following elements. a left bracket 0] left bracket 0 right bracket, a left bracket 0 right bracket, left bracket 1 right bracket, a left bracket 0 right bracket, left bracket 2 right bracket, a left bracket 0 right bracket, left bracket 3]. Row 1 contains the following elements. a left bracket 1 right bracket, left bracket 0 right bracket, a left bracket 1 right bracket, left bracket 1 right bracket, a left bracket 1 right bracket, left bracket 2 right bracket, a left bracket 1 right bracket, left bracket 3 right bracket. Row 2 contains the following elements. a left bracket 2 right bracket, left bracket 0 right bracket, a left bracket 2 right bracket, left bracket 1 right bracket, a left bracket 2 right bracket, left bracket 2 right bracket, a left bracket 2 right bracket, left bracket 3 right bracket."/>
          <p:cNvPicPr>
            <a:picLocks noChangeAspect="1"/>
          </p:cNvPicPr>
          <p:nvPr/>
        </p:nvPicPr>
        <p:blipFill>
          <a:blip r:embed="rId2"/>
          <a:stretch>
            <a:fillRect/>
          </a:stretch>
        </p:blipFill>
        <p:spPr>
          <a:xfrm>
            <a:off x="803937" y="2249909"/>
            <a:ext cx="7536126" cy="2953198"/>
          </a:xfrm>
          <a:prstGeom prst="rect">
            <a:avLst/>
          </a:prstGeom>
        </p:spPr>
      </p:pic>
    </p:spTree>
    <p:extLst>
      <p:ext uri="{BB962C8B-B14F-4D97-AF65-F5344CB8AC3E}">
        <p14:creationId xmlns:p14="http://schemas.microsoft.com/office/powerpoint/2010/main" val="7338027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(3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923299"/>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Every element in array </a:t>
            </a:r>
            <a:r>
              <a:rPr lang="en-US" altLang="en-US" sz="2400" kern="1200" dirty="0">
                <a:solidFill>
                  <a:srgbClr val="000000"/>
                </a:solidFill>
                <a:latin typeface="Consolas" panose="020B0609020204030204" pitchFamily="49" charset="0"/>
                <a:ea typeface="+mn-ea"/>
                <a:cs typeface="+mn-cs"/>
              </a:rPr>
              <a:t>a</a:t>
            </a:r>
            <a:r>
              <a:rPr lang="en-US" altLang="en-US" sz="2400" kern="1200" dirty="0">
                <a:solidFill>
                  <a:srgbClr val="000000"/>
                </a:solidFill>
                <a:latin typeface="Arial (Body)"/>
                <a:ea typeface="+mn-ea"/>
                <a:cs typeface="+mn-cs"/>
              </a:rPr>
              <a:t> is identified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6.20 by an element name of the </a:t>
            </a:r>
            <a:r>
              <a:rPr lang="en-US" altLang="en-US" sz="2400" kern="1200" dirty="0" smtClean="0">
                <a:solidFill>
                  <a:srgbClr val="000000"/>
                </a:solidFill>
                <a:latin typeface="Arial (Body)"/>
                <a:ea typeface="+mn-ea"/>
                <a:cs typeface="+mn-cs"/>
              </a:rPr>
              <a:t>form</a:t>
            </a:r>
            <a:endParaRPr lang="en-US" altLang="en-US" sz="2400" kern="1200" dirty="0">
              <a:solidFill>
                <a:srgbClr val="000000"/>
              </a:solidFill>
              <a:latin typeface="Arial (Body)"/>
              <a:ea typeface="+mn-ea"/>
              <a:cs typeface="+mn-cs"/>
            </a:endParaRPr>
          </a:p>
        </p:txBody>
      </p:sp>
      <p:graphicFrame>
        <p:nvGraphicFramePr>
          <p:cNvPr id="9" name="Object 8" descr="A left bracket I right bracket left bracket j right bracket semicolon."/>
          <p:cNvGraphicFramePr>
            <a:graphicFrameLocks noChangeAspect="1"/>
          </p:cNvGraphicFramePr>
          <p:nvPr>
            <p:extLst>
              <p:ext uri="{D42A27DB-BD31-4B8C-83A1-F6EECF244321}">
                <p14:modId xmlns:p14="http://schemas.microsoft.com/office/powerpoint/2010/main" val="1392467536"/>
              </p:ext>
            </p:extLst>
          </p:nvPr>
        </p:nvGraphicFramePr>
        <p:xfrm>
          <a:off x="4335450" y="2069982"/>
          <a:ext cx="879500" cy="409069"/>
        </p:xfrm>
        <a:graphic>
          <a:graphicData uri="http://schemas.openxmlformats.org/presentationml/2006/ole">
            <mc:AlternateContent xmlns:mc="http://schemas.openxmlformats.org/markup-compatibility/2006">
              <mc:Choice xmlns:v="urn:schemas-microsoft-com:vml" Requires="v">
                <p:oleObj spid="_x0000_s19795" name="Equation" r:id="rId3" imgW="545760" imgH="253800" progId="Equation.DSMT4">
                  <p:embed/>
                </p:oleObj>
              </mc:Choice>
              <mc:Fallback>
                <p:oleObj name="Equation" r:id="rId3" imgW="545760" imgH="253800" progId="Equation.DSMT4">
                  <p:embed/>
                  <p:pic>
                    <p:nvPicPr>
                      <p:cNvPr id="0" name=""/>
                      <p:cNvPicPr/>
                      <p:nvPr/>
                    </p:nvPicPr>
                    <p:blipFill>
                      <a:blip r:embed="rId4"/>
                      <a:stretch>
                        <a:fillRect/>
                      </a:stretch>
                    </p:blipFill>
                    <p:spPr>
                      <a:xfrm>
                        <a:off x="4335450" y="2069982"/>
                        <a:ext cx="879500" cy="409069"/>
                      </a:xfrm>
                      <a:prstGeom prst="rect">
                        <a:avLst/>
                      </a:prstGeom>
                    </p:spPr>
                  </p:pic>
                </p:oleObj>
              </mc:Fallback>
            </mc:AlternateContent>
          </a:graphicData>
        </a:graphic>
      </p:graphicFrame>
      <p:sp>
        <p:nvSpPr>
          <p:cNvPr id="4" name="Content Placeholder 3"/>
          <p:cNvSpPr>
            <a:spLocks noGrp="1"/>
          </p:cNvSpPr>
          <p:nvPr>
            <p:ph sz="quarter" idx="13"/>
          </p:nvPr>
        </p:nvSpPr>
        <p:spPr>
          <a:xfrm>
            <a:off x="460375" y="1995115"/>
            <a:ext cx="8229600" cy="2671775"/>
          </a:xfrm>
        </p:spPr>
        <p:txBody>
          <a:bodyPr/>
          <a:lstStyle/>
          <a:p>
            <a:pPr marL="285750" lvl="0" indent="4457700">
              <a:spcAft>
                <a:spcPct val="0"/>
              </a:spcAft>
              <a:buNone/>
              <a:tabLst/>
            </a:pPr>
            <a:r>
              <a:rPr lang="en-US" altLang="en-US" sz="2400" kern="1200" dirty="0">
                <a:solidFill>
                  <a:srgbClr val="000000"/>
                </a:solidFill>
                <a:latin typeface="Arial (Body)"/>
              </a:rPr>
              <a:t>a is the name of the array, and</a:t>
            </a:r>
            <a:r>
              <a:rPr lang="en-US" altLang="en-US" sz="2400" kern="1200" dirty="0">
                <a:solidFill>
                  <a:srgbClr val="000000"/>
                </a:solidFill>
                <a:latin typeface="Consolas" panose="020B0609020204030204" pitchFamily="49" charset="0"/>
              </a:rPr>
              <a:t> i </a:t>
            </a:r>
            <a:r>
              <a:rPr lang="en-US" altLang="en-US" sz="2400" kern="1200" dirty="0">
                <a:solidFill>
                  <a:srgbClr val="000000"/>
                </a:solidFill>
                <a:latin typeface="Arial (Body)"/>
              </a:rPr>
              <a:t>and </a:t>
            </a:r>
            <a:r>
              <a:rPr lang="en-US" altLang="en-US" sz="2400" kern="1200" dirty="0">
                <a:solidFill>
                  <a:srgbClr val="000000"/>
                </a:solidFill>
                <a:latin typeface="Consolas" panose="020B0609020204030204" pitchFamily="49" charset="0"/>
              </a:rPr>
              <a:t>j</a:t>
            </a:r>
            <a:r>
              <a:rPr lang="en-US" altLang="en-US" sz="2400" kern="1200" dirty="0">
                <a:solidFill>
                  <a:srgbClr val="000000"/>
                </a:solidFill>
                <a:latin typeface="Arial (Body)"/>
              </a:rPr>
              <a:t> are the indices that uniquely identify each element in </a:t>
            </a:r>
            <a:r>
              <a:rPr lang="en-US" altLang="en-US" sz="2400" kern="1200" dirty="0">
                <a:solidFill>
                  <a:srgbClr val="000000"/>
                </a:solidFill>
                <a:latin typeface="Consolas" panose="020B0609020204030204" pitchFamily="49" charset="0"/>
              </a:rPr>
              <a:t>a</a:t>
            </a:r>
            <a:r>
              <a:rPr lang="en-US" altLang="en-US" sz="2400" kern="1200" dirty="0">
                <a:solidFill>
                  <a:srgbClr val="000000"/>
                </a:solidFill>
                <a:latin typeface="Arial (Body)"/>
              </a:rPr>
              <a:t>.</a:t>
            </a:r>
          </a:p>
          <a:p>
            <a:pPr marL="255651" lvl="0" indent="-255651">
              <a:spcAft>
                <a:spcPct val="0"/>
              </a:spcAft>
              <a:tabLst/>
            </a:pPr>
            <a:r>
              <a:rPr lang="en-US" altLang="en-US" sz="2400" kern="1200" dirty="0">
                <a:solidFill>
                  <a:srgbClr val="000000"/>
                </a:solidFill>
                <a:latin typeface="Arial (Body)"/>
              </a:rPr>
              <a:t>The names of the elements in row </a:t>
            </a:r>
            <a:r>
              <a:rPr lang="en-US" altLang="en-US" sz="2400" kern="1200" dirty="0">
                <a:solidFill>
                  <a:srgbClr val="000000"/>
                </a:solidFill>
                <a:latin typeface="Consolas" panose="020B0609020204030204" pitchFamily="49" charset="0"/>
              </a:rPr>
              <a:t>0</a:t>
            </a:r>
            <a:r>
              <a:rPr lang="en-US" altLang="en-US" sz="2400" kern="1200" dirty="0">
                <a:solidFill>
                  <a:srgbClr val="000000"/>
                </a:solidFill>
                <a:latin typeface="Arial (Body)"/>
              </a:rPr>
              <a:t> all have a first index of </a:t>
            </a:r>
            <a:r>
              <a:rPr lang="en-US" altLang="en-US" sz="2400" kern="1200" dirty="0">
                <a:solidFill>
                  <a:srgbClr val="000000"/>
                </a:solidFill>
                <a:latin typeface="Consolas" panose="020B0609020204030204" pitchFamily="49" charset="0"/>
              </a:rPr>
              <a:t>0</a:t>
            </a:r>
            <a:r>
              <a:rPr lang="en-US" altLang="en-US" sz="2400" kern="1200" dirty="0">
                <a:solidFill>
                  <a:srgbClr val="000000"/>
                </a:solidFill>
                <a:latin typeface="Arial (Body)"/>
              </a:rPr>
              <a:t>; the names of the elements in column </a:t>
            </a:r>
            <a:r>
              <a:rPr lang="en-US" altLang="en-US" sz="2400" kern="1200" dirty="0">
                <a:solidFill>
                  <a:srgbClr val="000000"/>
                </a:solidFill>
                <a:latin typeface="Consolas" panose="020B0609020204030204" pitchFamily="49" charset="0"/>
              </a:rPr>
              <a:t>3</a:t>
            </a:r>
            <a:r>
              <a:rPr lang="en-US" altLang="en-US" sz="2400" kern="1200" dirty="0">
                <a:solidFill>
                  <a:srgbClr val="000000"/>
                </a:solidFill>
                <a:latin typeface="Arial (Body)"/>
              </a:rPr>
              <a:t> all have a second index of </a:t>
            </a:r>
            <a:r>
              <a:rPr lang="en-US" altLang="en-US" sz="2400" kern="1200" dirty="0">
                <a:solidFill>
                  <a:srgbClr val="000000"/>
                </a:solidFill>
                <a:latin typeface="Consolas" panose="020B0609020204030204" pitchFamily="49" charset="0"/>
              </a:rPr>
              <a:t>3</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1631925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6.2 </a:t>
            </a:r>
            <a:r>
              <a:rPr lang="en-US" dirty="0"/>
              <a:t>Operator Precedence and Associativity</a:t>
            </a:r>
            <a:endParaRPr lang="en-US" dirty="0">
              <a:latin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18116581"/>
              </p:ext>
            </p:extLst>
          </p:nvPr>
        </p:nvGraphicFramePr>
        <p:xfrm>
          <a:off x="518160" y="1691634"/>
          <a:ext cx="8107681" cy="4325376"/>
        </p:xfrm>
        <a:graphic>
          <a:graphicData uri="http://schemas.openxmlformats.org/drawingml/2006/table">
            <a:tbl>
              <a:tblPr firstRow="1" bandRow="1">
                <a:tableStyleId>{2D5ABB26-0587-4C30-8999-92F81FD0307C}</a:tableStyleId>
              </a:tblPr>
              <a:tblGrid>
                <a:gridCol w="4444210">
                  <a:extLst>
                    <a:ext uri="{9D8B030D-6E8A-4147-A177-3AD203B41FA5}">
                      <a16:colId xmlns:a16="http://schemas.microsoft.com/office/drawing/2014/main" val="4155899210"/>
                    </a:ext>
                  </a:extLst>
                </a:gridCol>
                <a:gridCol w="1861764">
                  <a:extLst>
                    <a:ext uri="{9D8B030D-6E8A-4147-A177-3AD203B41FA5}">
                      <a16:colId xmlns:a16="http://schemas.microsoft.com/office/drawing/2014/main" val="1345435250"/>
                    </a:ext>
                  </a:extLst>
                </a:gridCol>
                <a:gridCol w="1801707">
                  <a:extLst>
                    <a:ext uri="{9D8B030D-6E8A-4147-A177-3AD203B41FA5}">
                      <a16:colId xmlns:a16="http://schemas.microsoft.com/office/drawing/2014/main" val="3678153507"/>
                    </a:ext>
                  </a:extLst>
                </a:gridCol>
              </a:tblGrid>
              <a:tr h="355290">
                <a:tc>
                  <a:txBody>
                    <a:bodyPr/>
                    <a:lstStyle/>
                    <a:p>
                      <a:r>
                        <a:rPr lang="en-US" sz="1400" b="1" i="0" u="none" strike="noStrike" cap="none" baseline="0" dirty="0" smtClean="0">
                          <a:solidFill>
                            <a:schemeClr val="tx1"/>
                          </a:solidFill>
                          <a:latin typeface="+mn-lt"/>
                          <a:ea typeface="+mn-ea"/>
                          <a:cs typeface="+mn-cs"/>
                          <a:sym typeface="Arial"/>
                        </a:rPr>
                        <a:t>Operators</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tx1"/>
                          </a:solidFill>
                          <a:latin typeface="+mn-lt"/>
                          <a:ea typeface="+mn-ea"/>
                          <a:cs typeface="+mn-cs"/>
                          <a:sym typeface="Arial"/>
                        </a:rPr>
                        <a:t>Associativity</a:t>
                      </a:r>
                      <a:endParaRPr lang="en-US" sz="1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i="0" u="none" strike="noStrike" cap="none" baseline="0" dirty="0" smtClean="0">
                          <a:solidFill>
                            <a:schemeClr val="tx1"/>
                          </a:solidFill>
                          <a:latin typeface="+mn-lt"/>
                          <a:ea typeface="+mn-ea"/>
                          <a:cs typeface="+mn-cs"/>
                          <a:sym typeface="Arial"/>
                        </a:rPr>
                        <a:t>Type</a:t>
                      </a:r>
                      <a:endParaRPr lang="en-US" sz="1400" b="1"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2328144"/>
                  </a:ext>
                </a:extLst>
              </a:tr>
              <a:tr h="3914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 b="0" i="0" u="none" strike="noStrike" cap="none" dirty="0" smtClean="0">
                          <a:solidFill>
                            <a:schemeClr val="bg1"/>
                          </a:solidFill>
                          <a:effectLst/>
                          <a:latin typeface="+mn-lt"/>
                          <a:ea typeface="+mn-ea"/>
                          <a:cs typeface="+mn-cs"/>
                          <a:sym typeface="Arial"/>
                        </a:rPr>
                        <a:t>Left bracket right bracket plus plus left parenthesis postfix right parenthesis minus minus left parenthesis postfix right parenthesis.</a:t>
                      </a:r>
                    </a:p>
                    <a:p>
                      <a:endParaRPr lang="en-US" sz="100" b="1" i="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left to right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highest</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59047400"/>
                  </a:ext>
                </a:extLst>
              </a:tr>
              <a:tr h="381000">
                <a:tc>
                  <a:txBody>
                    <a:bodyPr/>
                    <a:lstStyle/>
                    <a:p>
                      <a:r>
                        <a:rPr lang="en-US" sz="100" b="0" i="0" dirty="0" smtClean="0">
                          <a:solidFill>
                            <a:schemeClr val="bg1"/>
                          </a:solidFill>
                          <a:latin typeface="+mn-lt"/>
                        </a:rPr>
                        <a:t>plus minus exclamation point plus plus left parenthesis prefix right parenthesis minus minus left parenthesis prefix right parenthesis left parenthesis type right parenthesis.</a:t>
                      </a:r>
                      <a:endParaRPr lang="en-US" sz="100" b="0" i="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right to left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unary</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43755541"/>
                  </a:ext>
                </a:extLst>
              </a:tr>
              <a:tr h="355290">
                <a:tc>
                  <a:txBody>
                    <a:bodyPr/>
                    <a:lstStyle/>
                    <a:p>
                      <a:pPr marL="72000"/>
                      <a:r>
                        <a:rPr lang="en-US" sz="100" dirty="0" smtClean="0">
                          <a:solidFill>
                            <a:schemeClr val="bg1"/>
                          </a:solidFill>
                          <a:latin typeface="+mn-lt"/>
                        </a:rPr>
                        <a:t>Asterisk slash percentage</a:t>
                      </a:r>
                      <a:endParaRPr lang="en-US" sz="1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left to right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multiplicative</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6181708"/>
                  </a:ext>
                </a:extLst>
              </a:tr>
              <a:tr h="355290">
                <a:tc>
                  <a:txBody>
                    <a:bodyPr/>
                    <a:lstStyle/>
                    <a:p>
                      <a:pPr marL="72000"/>
                      <a:r>
                        <a:rPr lang="en-US" sz="100" dirty="0" smtClean="0">
                          <a:solidFill>
                            <a:schemeClr val="bg1"/>
                          </a:solidFill>
                          <a:latin typeface="+mn-lt"/>
                        </a:rPr>
                        <a:t>plus</a:t>
                      </a:r>
                      <a:r>
                        <a:rPr lang="en-US" sz="100" baseline="0" dirty="0" smtClean="0">
                          <a:solidFill>
                            <a:schemeClr val="bg1"/>
                          </a:solidFill>
                          <a:latin typeface="+mn-lt"/>
                        </a:rPr>
                        <a:t> minus</a:t>
                      </a:r>
                      <a:endParaRPr lang="en-US" sz="1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left to right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additive</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73010593"/>
                  </a:ext>
                </a:extLst>
              </a:tr>
              <a:tr h="355290">
                <a:tc>
                  <a:txBody>
                    <a:bodyPr/>
                    <a:lstStyle/>
                    <a:p>
                      <a:r>
                        <a:rPr lang="en-US" sz="100" dirty="0" smtClean="0">
                          <a:solidFill>
                            <a:schemeClr val="bg1"/>
                          </a:solidFill>
                          <a:latin typeface="+mn-lt"/>
                        </a:rPr>
                        <a:t>left angle bracket left angle bracket equals right angle bracket greater than sign equals.</a:t>
                      </a:r>
                      <a:endParaRPr lang="en-US" sz="1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left to right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relational</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36980298"/>
                  </a:ext>
                </a:extLst>
              </a:tr>
              <a:tr h="355290">
                <a:tc>
                  <a:txBody>
                    <a:bodyPr/>
                    <a:lstStyle/>
                    <a:p>
                      <a:r>
                        <a:rPr lang="en-US" sz="100" dirty="0" smtClean="0">
                          <a:solidFill>
                            <a:schemeClr val="bg1"/>
                          </a:solidFill>
                          <a:latin typeface="+mn-lt"/>
                        </a:rPr>
                        <a:t>equals equals exclamation point equals.</a:t>
                      </a:r>
                      <a:endParaRPr lang="en-US" sz="1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left to right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equality</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06802994"/>
                  </a:ext>
                </a:extLst>
              </a:tr>
              <a:tr h="355290">
                <a:tc>
                  <a:txBody>
                    <a:bodyPr/>
                    <a:lstStyle/>
                    <a:p>
                      <a:r>
                        <a:rPr lang="en-US" sz="100" dirty="0" smtClean="0">
                          <a:solidFill>
                            <a:schemeClr val="bg1"/>
                          </a:solidFill>
                          <a:latin typeface="+mn-lt"/>
                        </a:rPr>
                        <a:t>ampersand ampersand.</a:t>
                      </a:r>
                      <a:endParaRPr lang="en-US" sz="1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left to right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logical AND</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7651625"/>
                  </a:ext>
                </a:extLst>
              </a:tr>
              <a:tr h="355290">
                <a:tc>
                  <a:txBody>
                    <a:bodyPr/>
                    <a:lstStyle/>
                    <a:p>
                      <a:r>
                        <a:rPr lang="en-US" sz="100" dirty="0" smtClean="0">
                          <a:solidFill>
                            <a:schemeClr val="bg1"/>
                          </a:solidFill>
                          <a:latin typeface="+mn-lt"/>
                        </a:rPr>
                        <a:t>pipe pip</a:t>
                      </a:r>
                      <a:r>
                        <a:rPr lang="en-US" sz="1000" dirty="0" smtClean="0">
                          <a:solidFill>
                            <a:schemeClr val="bg1"/>
                          </a:solidFill>
                          <a:latin typeface="+mn-lt"/>
                        </a:rPr>
                        <a:t>e.</a:t>
                      </a:r>
                      <a:endParaRPr lang="en-US" sz="10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left to right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logical OR</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34545965"/>
                  </a:ext>
                </a:extLst>
              </a:tr>
              <a:tr h="355290">
                <a:tc>
                  <a:txBody>
                    <a:bodyPr/>
                    <a:lstStyle/>
                    <a:p>
                      <a:r>
                        <a:rPr lang="en-US" sz="100" dirty="0" smtClean="0">
                          <a:solidFill>
                            <a:schemeClr val="bg1"/>
                          </a:solidFill>
                          <a:latin typeface="+mn-lt"/>
                        </a:rPr>
                        <a:t>question mark colon.</a:t>
                      </a:r>
                      <a:endParaRPr lang="en-US" sz="1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right to left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conditional</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63654114"/>
                  </a:ext>
                </a:extLst>
              </a:tr>
              <a:tr h="355290">
                <a:tc>
                  <a:txBody>
                    <a:bodyPr/>
                    <a:lstStyle/>
                    <a:p>
                      <a:r>
                        <a:rPr lang="en-US" sz="100" dirty="0" smtClean="0">
                          <a:solidFill>
                            <a:schemeClr val="bg1"/>
                          </a:solidFill>
                          <a:latin typeface="+mn-lt"/>
                        </a:rPr>
                        <a:t>equals plus equals minus equals asterisk equals forward slash equals percent sign equals.</a:t>
                      </a:r>
                      <a:endParaRPr lang="en-US" sz="1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right to left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assignment</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73741072"/>
                  </a:ext>
                </a:extLst>
              </a:tr>
              <a:tr h="355290">
                <a:tc>
                  <a:txBody>
                    <a:bodyPr/>
                    <a:lstStyle/>
                    <a:p>
                      <a:r>
                        <a:rPr lang="en-US" sz="1400" b="0" i="0" u="none" strike="noStrike" cap="none" baseline="0" dirty="0" smtClean="0">
                          <a:solidFill>
                            <a:schemeClr val="tx1"/>
                          </a:solidFill>
                          <a:latin typeface="+mn-lt"/>
                          <a:ea typeface="+mn-ea"/>
                          <a:cs typeface="+mn-cs"/>
                          <a:sym typeface="Arial"/>
                        </a:rPr>
                        <a:t>,</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left to right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comma</a:t>
                      </a:r>
                      <a:endParaRPr lang="en-US"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8892578"/>
                  </a:ext>
                </a:extLst>
              </a:tr>
            </a:tbl>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749056090"/>
              </p:ext>
            </p:extLst>
          </p:nvPr>
        </p:nvGraphicFramePr>
        <p:xfrm>
          <a:off x="558800" y="2100905"/>
          <a:ext cx="2151380" cy="279400"/>
        </p:xfrm>
        <a:graphic>
          <a:graphicData uri="http://schemas.openxmlformats.org/presentationml/2006/ole">
            <mc:AlternateContent xmlns:mc="http://schemas.openxmlformats.org/markup-compatibility/2006">
              <mc:Choice xmlns:v="urn:schemas-microsoft-com:vml" Requires="v">
                <p:oleObj spid="_x0000_s30808" name="Equation" r:id="rId3" imgW="1955520" imgH="253800" progId="Equation.DSMT4">
                  <p:embed/>
                </p:oleObj>
              </mc:Choice>
              <mc:Fallback>
                <p:oleObj name="Equation" r:id="rId3" imgW="1955520" imgH="253800" progId="Equation.DSMT4">
                  <p:embed/>
                  <p:pic>
                    <p:nvPicPr>
                      <p:cNvPr id="0" name=""/>
                      <p:cNvPicPr/>
                      <p:nvPr/>
                    </p:nvPicPr>
                    <p:blipFill>
                      <a:blip r:embed="rId4"/>
                      <a:stretch>
                        <a:fillRect/>
                      </a:stretch>
                    </p:blipFill>
                    <p:spPr>
                      <a:xfrm>
                        <a:off x="558800" y="2100905"/>
                        <a:ext cx="2151380" cy="279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25208059"/>
              </p:ext>
            </p:extLst>
          </p:nvPr>
        </p:nvGraphicFramePr>
        <p:xfrm>
          <a:off x="549275" y="2532624"/>
          <a:ext cx="2298700" cy="254000"/>
        </p:xfrm>
        <a:graphic>
          <a:graphicData uri="http://schemas.openxmlformats.org/presentationml/2006/ole">
            <mc:AlternateContent xmlns:mc="http://schemas.openxmlformats.org/markup-compatibility/2006">
              <mc:Choice xmlns:v="urn:schemas-microsoft-com:vml" Requires="v">
                <p:oleObj spid="_x0000_s30809" name="Equation" r:id="rId5" imgW="2298600" imgH="253800" progId="Equation.DSMT4">
                  <p:embed/>
                </p:oleObj>
              </mc:Choice>
              <mc:Fallback>
                <p:oleObj name="Equation" r:id="rId5" imgW="2298600" imgH="253800" progId="Equation.DSMT4">
                  <p:embed/>
                  <p:pic>
                    <p:nvPicPr>
                      <p:cNvPr id="0" name=""/>
                      <p:cNvPicPr/>
                      <p:nvPr/>
                    </p:nvPicPr>
                    <p:blipFill>
                      <a:blip r:embed="rId6"/>
                      <a:stretch>
                        <a:fillRect/>
                      </a:stretch>
                    </p:blipFill>
                    <p:spPr>
                      <a:xfrm>
                        <a:off x="549275" y="2532624"/>
                        <a:ext cx="2298700" cy="2540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880877314"/>
              </p:ext>
            </p:extLst>
          </p:nvPr>
        </p:nvGraphicFramePr>
        <p:xfrm>
          <a:off x="571764" y="2893566"/>
          <a:ext cx="700087" cy="303212"/>
        </p:xfrm>
        <a:graphic>
          <a:graphicData uri="http://schemas.openxmlformats.org/presentationml/2006/ole">
            <mc:AlternateContent xmlns:mc="http://schemas.openxmlformats.org/markup-compatibility/2006">
              <mc:Choice xmlns:v="urn:schemas-microsoft-com:vml" Requires="v">
                <p:oleObj spid="_x0000_s30810" name="Equation" r:id="rId7" imgW="469800" imgH="203040" progId="Equation.DSMT4">
                  <p:embed/>
                </p:oleObj>
              </mc:Choice>
              <mc:Fallback>
                <p:oleObj name="Equation" r:id="rId7" imgW="469800" imgH="203040" progId="Equation.DSMT4">
                  <p:embed/>
                  <p:pic>
                    <p:nvPicPr>
                      <p:cNvPr id="0" name=""/>
                      <p:cNvPicPr/>
                      <p:nvPr/>
                    </p:nvPicPr>
                    <p:blipFill>
                      <a:blip r:embed="rId8"/>
                      <a:stretch>
                        <a:fillRect/>
                      </a:stretch>
                    </p:blipFill>
                    <p:spPr>
                      <a:xfrm>
                        <a:off x="571764" y="2893566"/>
                        <a:ext cx="700087" cy="303212"/>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31295061"/>
              </p:ext>
            </p:extLst>
          </p:nvPr>
        </p:nvGraphicFramePr>
        <p:xfrm>
          <a:off x="538306" y="3234781"/>
          <a:ext cx="450011" cy="282076"/>
        </p:xfrm>
        <a:graphic>
          <a:graphicData uri="http://schemas.openxmlformats.org/presentationml/2006/ole">
            <mc:AlternateContent xmlns:mc="http://schemas.openxmlformats.org/markup-compatibility/2006">
              <mc:Choice xmlns:v="urn:schemas-microsoft-com:vml" Requires="v">
                <p:oleObj spid="_x0000_s30811" name="Equation" r:id="rId9" imgW="304560" imgH="190440" progId="Equation.DSMT4">
                  <p:embed/>
                </p:oleObj>
              </mc:Choice>
              <mc:Fallback>
                <p:oleObj name="Equation" r:id="rId9" imgW="304560" imgH="190440" progId="Equation.DSMT4">
                  <p:embed/>
                  <p:pic>
                    <p:nvPicPr>
                      <p:cNvPr id="0" name=""/>
                      <p:cNvPicPr/>
                      <p:nvPr/>
                    </p:nvPicPr>
                    <p:blipFill>
                      <a:blip r:embed="rId10"/>
                      <a:stretch>
                        <a:fillRect/>
                      </a:stretch>
                    </p:blipFill>
                    <p:spPr>
                      <a:xfrm>
                        <a:off x="538306" y="3234781"/>
                        <a:ext cx="450011" cy="28207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46337442"/>
              </p:ext>
            </p:extLst>
          </p:nvPr>
        </p:nvGraphicFramePr>
        <p:xfrm>
          <a:off x="519742" y="3603963"/>
          <a:ext cx="1419911" cy="253556"/>
        </p:xfrm>
        <a:graphic>
          <a:graphicData uri="http://schemas.openxmlformats.org/presentationml/2006/ole">
            <mc:AlternateContent xmlns:mc="http://schemas.openxmlformats.org/markup-compatibility/2006">
              <mc:Choice xmlns:v="urn:schemas-microsoft-com:vml" Requires="v">
                <p:oleObj spid="_x0000_s30812" name="Equation" r:id="rId11" imgW="1066680" imgH="190440" progId="Equation.DSMT4">
                  <p:embed/>
                </p:oleObj>
              </mc:Choice>
              <mc:Fallback>
                <p:oleObj name="Equation" r:id="rId11" imgW="1066680" imgH="190440" progId="Equation.DSMT4">
                  <p:embed/>
                  <p:pic>
                    <p:nvPicPr>
                      <p:cNvPr id="0" name=""/>
                      <p:cNvPicPr/>
                      <p:nvPr/>
                    </p:nvPicPr>
                    <p:blipFill>
                      <a:blip r:embed="rId12"/>
                      <a:stretch>
                        <a:fillRect/>
                      </a:stretch>
                    </p:blipFill>
                    <p:spPr>
                      <a:xfrm>
                        <a:off x="519742" y="3603963"/>
                        <a:ext cx="1419911" cy="25355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59495004"/>
              </p:ext>
            </p:extLst>
          </p:nvPr>
        </p:nvGraphicFramePr>
        <p:xfrm>
          <a:off x="571764" y="3950270"/>
          <a:ext cx="508000" cy="203200"/>
        </p:xfrm>
        <a:graphic>
          <a:graphicData uri="http://schemas.openxmlformats.org/presentationml/2006/ole">
            <mc:AlternateContent xmlns:mc="http://schemas.openxmlformats.org/markup-compatibility/2006">
              <mc:Choice xmlns:v="urn:schemas-microsoft-com:vml" Requires="v">
                <p:oleObj spid="_x0000_s30813" name="Equation" r:id="rId13" imgW="507960" imgH="203040" progId="Equation.DSMT4">
                  <p:embed/>
                </p:oleObj>
              </mc:Choice>
              <mc:Fallback>
                <p:oleObj name="Equation" r:id="rId13" imgW="507960" imgH="203040" progId="Equation.DSMT4">
                  <p:embed/>
                  <p:pic>
                    <p:nvPicPr>
                      <p:cNvPr id="0" name=""/>
                      <p:cNvPicPr/>
                      <p:nvPr/>
                    </p:nvPicPr>
                    <p:blipFill>
                      <a:blip r:embed="rId14"/>
                      <a:stretch>
                        <a:fillRect/>
                      </a:stretch>
                    </p:blipFill>
                    <p:spPr>
                      <a:xfrm>
                        <a:off x="571764" y="3950270"/>
                        <a:ext cx="508000" cy="203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52834013"/>
              </p:ext>
            </p:extLst>
          </p:nvPr>
        </p:nvGraphicFramePr>
        <p:xfrm>
          <a:off x="540000" y="4279900"/>
          <a:ext cx="409069" cy="260317"/>
        </p:xfrm>
        <a:graphic>
          <a:graphicData uri="http://schemas.openxmlformats.org/presentationml/2006/ole">
            <mc:AlternateContent xmlns:mc="http://schemas.openxmlformats.org/markup-compatibility/2006">
              <mc:Choice xmlns:v="urn:schemas-microsoft-com:vml" Requires="v">
                <p:oleObj spid="_x0000_s30814" name="Equation" r:id="rId15" imgW="279360" imgH="177480" progId="Equation.DSMT4">
                  <p:embed/>
                </p:oleObj>
              </mc:Choice>
              <mc:Fallback>
                <p:oleObj name="Equation" r:id="rId15" imgW="279360" imgH="177480" progId="Equation.DSMT4">
                  <p:embed/>
                  <p:pic>
                    <p:nvPicPr>
                      <p:cNvPr id="0" name=""/>
                      <p:cNvPicPr/>
                      <p:nvPr/>
                    </p:nvPicPr>
                    <p:blipFill>
                      <a:blip r:embed="rId16"/>
                      <a:stretch>
                        <a:fillRect/>
                      </a:stretch>
                    </p:blipFill>
                    <p:spPr>
                      <a:xfrm>
                        <a:off x="540000" y="4279900"/>
                        <a:ext cx="409069" cy="26031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34445235"/>
              </p:ext>
            </p:extLst>
          </p:nvPr>
        </p:nvGraphicFramePr>
        <p:xfrm>
          <a:off x="575460" y="4629150"/>
          <a:ext cx="185738" cy="269875"/>
        </p:xfrm>
        <a:graphic>
          <a:graphicData uri="http://schemas.openxmlformats.org/presentationml/2006/ole">
            <mc:AlternateContent xmlns:mc="http://schemas.openxmlformats.org/markup-compatibility/2006">
              <mc:Choice xmlns:v="urn:schemas-microsoft-com:vml" Requires="v">
                <p:oleObj spid="_x0000_s30815" name="Equation" r:id="rId17" imgW="139680" imgH="203040" progId="Equation.DSMT4">
                  <p:embed/>
                </p:oleObj>
              </mc:Choice>
              <mc:Fallback>
                <p:oleObj name="Equation" r:id="rId17" imgW="139680" imgH="203040" progId="Equation.DSMT4">
                  <p:embed/>
                  <p:pic>
                    <p:nvPicPr>
                      <p:cNvPr id="0" name=""/>
                      <p:cNvPicPr/>
                      <p:nvPr/>
                    </p:nvPicPr>
                    <p:blipFill>
                      <a:blip r:embed="rId18"/>
                      <a:stretch>
                        <a:fillRect/>
                      </a:stretch>
                    </p:blipFill>
                    <p:spPr>
                      <a:xfrm>
                        <a:off x="575460" y="4629150"/>
                        <a:ext cx="185738" cy="269875"/>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992643771"/>
              </p:ext>
            </p:extLst>
          </p:nvPr>
        </p:nvGraphicFramePr>
        <p:xfrm>
          <a:off x="514504" y="5003771"/>
          <a:ext cx="306803" cy="265895"/>
        </p:xfrm>
        <a:graphic>
          <a:graphicData uri="http://schemas.openxmlformats.org/presentationml/2006/ole">
            <mc:AlternateContent xmlns:mc="http://schemas.openxmlformats.org/markup-compatibility/2006">
              <mc:Choice xmlns:v="urn:schemas-microsoft-com:vml" Requires="v">
                <p:oleObj spid="_x0000_s30816" name="Equation" r:id="rId19" imgW="190440" imgH="164880" progId="Equation.DSMT4">
                  <p:embed/>
                </p:oleObj>
              </mc:Choice>
              <mc:Fallback>
                <p:oleObj name="Equation" r:id="rId19" imgW="190440" imgH="164880" progId="Equation.DSMT4">
                  <p:embed/>
                  <p:pic>
                    <p:nvPicPr>
                      <p:cNvPr id="0" name=""/>
                      <p:cNvPicPr/>
                      <p:nvPr/>
                    </p:nvPicPr>
                    <p:blipFill>
                      <a:blip r:embed="rId20"/>
                      <a:stretch>
                        <a:fillRect/>
                      </a:stretch>
                    </p:blipFill>
                    <p:spPr>
                      <a:xfrm>
                        <a:off x="514504" y="5003771"/>
                        <a:ext cx="306803" cy="26589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702535789"/>
              </p:ext>
            </p:extLst>
          </p:nvPr>
        </p:nvGraphicFramePr>
        <p:xfrm>
          <a:off x="549275" y="5385689"/>
          <a:ext cx="2136013" cy="245872"/>
        </p:xfrm>
        <a:graphic>
          <a:graphicData uri="http://schemas.openxmlformats.org/presentationml/2006/ole">
            <mc:AlternateContent xmlns:mc="http://schemas.openxmlformats.org/markup-compatibility/2006">
              <mc:Choice xmlns:v="urn:schemas-microsoft-com:vml" Requires="v">
                <p:oleObj spid="_x0000_s30817" name="Equation" r:id="rId21" imgW="1765080" imgH="203040" progId="Equation.DSMT4">
                  <p:embed/>
                </p:oleObj>
              </mc:Choice>
              <mc:Fallback>
                <p:oleObj name="Equation" r:id="rId21" imgW="1765080" imgH="203040" progId="Equation.DSMT4">
                  <p:embed/>
                  <p:pic>
                    <p:nvPicPr>
                      <p:cNvPr id="0" name=""/>
                      <p:cNvPicPr/>
                      <p:nvPr/>
                    </p:nvPicPr>
                    <p:blipFill>
                      <a:blip r:embed="rId22"/>
                      <a:stretch>
                        <a:fillRect/>
                      </a:stretch>
                    </p:blipFill>
                    <p:spPr>
                      <a:xfrm>
                        <a:off x="549275" y="5385689"/>
                        <a:ext cx="2136013" cy="245872"/>
                      </a:xfrm>
                      <a:prstGeom prst="rect">
                        <a:avLst/>
                      </a:prstGeom>
                    </p:spPr>
                  </p:pic>
                </p:oleObj>
              </mc:Fallback>
            </mc:AlternateContent>
          </a:graphicData>
        </a:graphic>
      </p:graphicFrame>
    </p:spTree>
    <p:extLst>
      <p:ext uri="{BB962C8B-B14F-4D97-AF65-F5344CB8AC3E}">
        <p14:creationId xmlns:p14="http://schemas.microsoft.com/office/powerpoint/2010/main" val="17462745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6.7</a:t>
            </a:r>
          </a:p>
        </p:txBody>
      </p:sp>
      <p:sp>
        <p:nvSpPr>
          <p:cNvPr id="5" name="Text Placeholder 4"/>
          <p:cNvSpPr>
            <a:spLocks noGrp="1"/>
          </p:cNvSpPr>
          <p:nvPr>
            <p:ph type="body" idx="1"/>
          </p:nvPr>
        </p:nvSpPr>
        <p:spPr>
          <a:xfrm>
            <a:off x="457200" y="1600201"/>
            <a:ext cx="6781800" cy="457199"/>
          </a:xfrm>
        </p:spPr>
        <p:txBody>
          <a:bodyPr/>
          <a:lstStyle/>
          <a:p>
            <a:pPr marL="0" indent="0">
              <a:buNone/>
            </a:pPr>
            <a:r>
              <a:rPr lang="en-US" sz="2400" dirty="0">
                <a:latin typeface="+mn-lt"/>
              </a:rPr>
              <a:t>Referencing a two-dimensional array element </a:t>
            </a:r>
            <a:r>
              <a:rPr lang="en-US" sz="2400" dirty="0" smtClean="0">
                <a:latin typeface="+mn-lt"/>
              </a:rPr>
              <a:t>as</a:t>
            </a:r>
            <a:endParaRPr lang="en-US" sz="2400" dirty="0">
              <a:latin typeface="+mn-lt"/>
            </a:endParaRPr>
          </a:p>
        </p:txBody>
      </p:sp>
      <p:graphicFrame>
        <p:nvGraphicFramePr>
          <p:cNvPr id="9" name="Object 8" descr="A left bracket x comma y right bracket."/>
          <p:cNvGraphicFramePr>
            <a:graphicFrameLocks noChangeAspect="1"/>
          </p:cNvGraphicFramePr>
          <p:nvPr>
            <p:extLst>
              <p:ext uri="{D42A27DB-BD31-4B8C-83A1-F6EECF244321}">
                <p14:modId xmlns:p14="http://schemas.microsoft.com/office/powerpoint/2010/main" val="1762517042"/>
              </p:ext>
            </p:extLst>
          </p:nvPr>
        </p:nvGraphicFramePr>
        <p:xfrm>
          <a:off x="7110224" y="1716468"/>
          <a:ext cx="1012448" cy="359982"/>
        </p:xfrm>
        <a:graphic>
          <a:graphicData uri="http://schemas.openxmlformats.org/presentationml/2006/ole">
            <mc:AlternateContent xmlns:mc="http://schemas.openxmlformats.org/markup-compatibility/2006">
              <mc:Choice xmlns:v="urn:schemas-microsoft-com:vml" Requires="v">
                <p:oleObj spid="_x0000_s29019" name="Equation" r:id="rId3" imgW="571320" imgH="203040" progId="Equation.DSMT4">
                  <p:embed/>
                </p:oleObj>
              </mc:Choice>
              <mc:Fallback>
                <p:oleObj name="Equation" r:id="rId3" imgW="571320" imgH="203040" progId="Equation.DSMT4">
                  <p:embed/>
                  <p:pic>
                    <p:nvPicPr>
                      <p:cNvPr id="0" name=""/>
                      <p:cNvPicPr/>
                      <p:nvPr/>
                    </p:nvPicPr>
                    <p:blipFill>
                      <a:blip r:embed="rId4"/>
                      <a:stretch>
                        <a:fillRect/>
                      </a:stretch>
                    </p:blipFill>
                    <p:spPr>
                      <a:xfrm>
                        <a:off x="7110224" y="1716468"/>
                        <a:ext cx="1012448" cy="359982"/>
                      </a:xfrm>
                      <a:prstGeom prst="rect">
                        <a:avLst/>
                      </a:prstGeom>
                    </p:spPr>
                  </p:pic>
                </p:oleObj>
              </mc:Fallback>
            </mc:AlternateContent>
          </a:graphicData>
        </a:graphic>
      </p:graphicFrame>
      <p:sp>
        <p:nvSpPr>
          <p:cNvPr id="2" name="Content Placeholder 1"/>
          <p:cNvSpPr>
            <a:spLocks noGrp="1"/>
          </p:cNvSpPr>
          <p:nvPr>
            <p:ph sz="quarter" idx="13"/>
          </p:nvPr>
        </p:nvSpPr>
        <p:spPr>
          <a:xfrm>
            <a:off x="457200" y="2057400"/>
            <a:ext cx="1609725" cy="506413"/>
          </a:xfrm>
        </p:spPr>
        <p:txBody>
          <a:bodyPr/>
          <a:lstStyle/>
          <a:p>
            <a:pPr marL="432" indent="0">
              <a:buNone/>
            </a:pPr>
            <a:r>
              <a:rPr lang="en-US" sz="2400" dirty="0">
                <a:latin typeface="+mn-lt"/>
              </a:rPr>
              <a:t>instead </a:t>
            </a:r>
            <a:r>
              <a:rPr lang="en-US" sz="2400" dirty="0" smtClean="0">
                <a:latin typeface="+mn-lt"/>
              </a:rPr>
              <a:t>of</a:t>
            </a:r>
            <a:endParaRPr lang="en-US" sz="2400" dirty="0">
              <a:latin typeface="+mn-lt"/>
            </a:endParaRPr>
          </a:p>
        </p:txBody>
      </p:sp>
      <p:graphicFrame>
        <p:nvGraphicFramePr>
          <p:cNvPr id="12" name="Object 11" descr="A left bracket x right bracket left bracket y right bracket."/>
          <p:cNvGraphicFramePr>
            <a:graphicFrameLocks noChangeAspect="1"/>
          </p:cNvGraphicFramePr>
          <p:nvPr>
            <p:extLst>
              <p:ext uri="{D42A27DB-BD31-4B8C-83A1-F6EECF244321}">
                <p14:modId xmlns:p14="http://schemas.microsoft.com/office/powerpoint/2010/main" val="1405550346"/>
              </p:ext>
            </p:extLst>
          </p:nvPr>
        </p:nvGraphicFramePr>
        <p:xfrm>
          <a:off x="1918108" y="2147196"/>
          <a:ext cx="1237435" cy="395980"/>
        </p:xfrm>
        <a:graphic>
          <a:graphicData uri="http://schemas.openxmlformats.org/presentationml/2006/ole">
            <mc:AlternateContent xmlns:mc="http://schemas.openxmlformats.org/markup-compatibility/2006">
              <mc:Choice xmlns:v="urn:schemas-microsoft-com:vml" Requires="v">
                <p:oleObj spid="_x0000_s29020" name="Equation" r:id="rId5" imgW="634680" imgH="203040" progId="Equation.DSMT4">
                  <p:embed/>
                </p:oleObj>
              </mc:Choice>
              <mc:Fallback>
                <p:oleObj name="Equation" r:id="rId5" imgW="634680" imgH="203040" progId="Equation.DSMT4">
                  <p:embed/>
                  <p:pic>
                    <p:nvPicPr>
                      <p:cNvPr id="0" name=""/>
                      <p:cNvPicPr/>
                      <p:nvPr/>
                    </p:nvPicPr>
                    <p:blipFill>
                      <a:blip r:embed="rId6"/>
                      <a:stretch>
                        <a:fillRect/>
                      </a:stretch>
                    </p:blipFill>
                    <p:spPr>
                      <a:xfrm>
                        <a:off x="1918108" y="2147196"/>
                        <a:ext cx="1237435" cy="395980"/>
                      </a:xfrm>
                      <a:prstGeom prst="rect">
                        <a:avLst/>
                      </a:prstGeom>
                    </p:spPr>
                  </p:pic>
                </p:oleObj>
              </mc:Fallback>
            </mc:AlternateContent>
          </a:graphicData>
        </a:graphic>
      </p:graphicFrame>
      <p:sp>
        <p:nvSpPr>
          <p:cNvPr id="4" name="Content Placeholder 3"/>
          <p:cNvSpPr>
            <a:spLocks noGrp="1"/>
          </p:cNvSpPr>
          <p:nvPr>
            <p:ph sz="quarter" idx="14"/>
          </p:nvPr>
        </p:nvSpPr>
        <p:spPr>
          <a:xfrm>
            <a:off x="3155543" y="2049464"/>
            <a:ext cx="3886200" cy="427037"/>
          </a:xfrm>
        </p:spPr>
        <p:txBody>
          <a:bodyPr/>
          <a:lstStyle/>
          <a:p>
            <a:pPr marL="432" indent="0">
              <a:buNone/>
            </a:pPr>
            <a:r>
              <a:rPr lang="en-US" sz="2400" dirty="0">
                <a:latin typeface="+mn-lt"/>
              </a:rPr>
              <a:t>is a logic error. C interprets</a:t>
            </a:r>
          </a:p>
        </p:txBody>
      </p:sp>
      <p:graphicFrame>
        <p:nvGraphicFramePr>
          <p:cNvPr id="10" name="Object 9" descr="A left bracket x comma y right bracket."/>
          <p:cNvGraphicFramePr>
            <a:graphicFrameLocks noChangeAspect="1"/>
          </p:cNvGraphicFramePr>
          <p:nvPr>
            <p:extLst>
              <p:ext uri="{D42A27DB-BD31-4B8C-83A1-F6EECF244321}">
                <p14:modId xmlns:p14="http://schemas.microsoft.com/office/powerpoint/2010/main" val="678358387"/>
              </p:ext>
            </p:extLst>
          </p:nvPr>
        </p:nvGraphicFramePr>
        <p:xfrm>
          <a:off x="6946900" y="2154786"/>
          <a:ext cx="1113693" cy="395980"/>
        </p:xfrm>
        <a:graphic>
          <a:graphicData uri="http://schemas.openxmlformats.org/presentationml/2006/ole">
            <mc:AlternateContent xmlns:mc="http://schemas.openxmlformats.org/markup-compatibility/2006">
              <mc:Choice xmlns:v="urn:schemas-microsoft-com:vml" Requires="v">
                <p:oleObj spid="_x0000_s29021" name="Equation" r:id="rId7" imgW="571320" imgH="203040" progId="Equation.DSMT4">
                  <p:embed/>
                </p:oleObj>
              </mc:Choice>
              <mc:Fallback>
                <p:oleObj name="Equation" r:id="rId7" imgW="571320" imgH="203040" progId="Equation.DSMT4">
                  <p:embed/>
                  <p:pic>
                    <p:nvPicPr>
                      <p:cNvPr id="0" name=""/>
                      <p:cNvPicPr/>
                      <p:nvPr/>
                    </p:nvPicPr>
                    <p:blipFill>
                      <a:blip r:embed="rId8"/>
                      <a:stretch>
                        <a:fillRect/>
                      </a:stretch>
                    </p:blipFill>
                    <p:spPr>
                      <a:xfrm>
                        <a:off x="6946900" y="2154786"/>
                        <a:ext cx="1113693" cy="395980"/>
                      </a:xfrm>
                      <a:prstGeom prst="rect">
                        <a:avLst/>
                      </a:prstGeom>
                    </p:spPr>
                  </p:pic>
                </p:oleObj>
              </mc:Fallback>
            </mc:AlternateContent>
          </a:graphicData>
        </a:graphic>
      </p:graphicFrame>
      <p:sp>
        <p:nvSpPr>
          <p:cNvPr id="7" name="Content Placeholder 6"/>
          <p:cNvSpPr>
            <a:spLocks noGrp="1"/>
          </p:cNvSpPr>
          <p:nvPr>
            <p:ph sz="quarter" idx="16"/>
          </p:nvPr>
        </p:nvSpPr>
        <p:spPr>
          <a:xfrm>
            <a:off x="457200" y="2543174"/>
            <a:ext cx="514350" cy="412749"/>
          </a:xfrm>
        </p:spPr>
        <p:txBody>
          <a:bodyPr/>
          <a:lstStyle/>
          <a:p>
            <a:pPr marL="0" indent="0">
              <a:buNone/>
            </a:pPr>
            <a:r>
              <a:rPr lang="en-US" sz="2400" dirty="0">
                <a:latin typeface="+mn-lt"/>
              </a:rPr>
              <a:t>as</a:t>
            </a:r>
          </a:p>
        </p:txBody>
      </p:sp>
      <p:graphicFrame>
        <p:nvGraphicFramePr>
          <p:cNvPr id="11" name="Object 10" descr="A left bracket y right bracket."/>
          <p:cNvGraphicFramePr>
            <a:graphicFrameLocks noChangeAspect="1"/>
          </p:cNvGraphicFramePr>
          <p:nvPr>
            <p:extLst>
              <p:ext uri="{D42A27DB-BD31-4B8C-83A1-F6EECF244321}">
                <p14:modId xmlns:p14="http://schemas.microsoft.com/office/powerpoint/2010/main" val="1182830352"/>
              </p:ext>
            </p:extLst>
          </p:nvPr>
        </p:nvGraphicFramePr>
        <p:xfrm>
          <a:off x="911769" y="2645874"/>
          <a:ext cx="607468" cy="449976"/>
        </p:xfrm>
        <a:graphic>
          <a:graphicData uri="http://schemas.openxmlformats.org/presentationml/2006/ole">
            <mc:AlternateContent xmlns:mc="http://schemas.openxmlformats.org/markup-compatibility/2006">
              <mc:Choice xmlns:v="urn:schemas-microsoft-com:vml" Requires="v">
                <p:oleObj spid="_x0000_s29022" name="Equation" r:id="rId9" imgW="342720" imgH="253800" progId="Equation.DSMT4">
                  <p:embed/>
                </p:oleObj>
              </mc:Choice>
              <mc:Fallback>
                <p:oleObj name="Equation" r:id="rId9" imgW="342720" imgH="253800" progId="Equation.DSMT4">
                  <p:embed/>
                  <p:pic>
                    <p:nvPicPr>
                      <p:cNvPr id="0" name=""/>
                      <p:cNvPicPr/>
                      <p:nvPr/>
                    </p:nvPicPr>
                    <p:blipFill>
                      <a:blip r:embed="rId10"/>
                      <a:stretch>
                        <a:fillRect/>
                      </a:stretch>
                    </p:blipFill>
                    <p:spPr>
                      <a:xfrm>
                        <a:off x="911769" y="2645874"/>
                        <a:ext cx="607468" cy="449976"/>
                      </a:xfrm>
                      <a:prstGeom prst="rect">
                        <a:avLst/>
                      </a:prstGeom>
                    </p:spPr>
                  </p:pic>
                </p:oleObj>
              </mc:Fallback>
            </mc:AlternateContent>
          </a:graphicData>
        </a:graphic>
      </p:graphicFrame>
      <p:sp>
        <p:nvSpPr>
          <p:cNvPr id="6" name="Content Placeholder 5"/>
          <p:cNvSpPr>
            <a:spLocks noGrp="1"/>
          </p:cNvSpPr>
          <p:nvPr>
            <p:ph sz="quarter" idx="15"/>
          </p:nvPr>
        </p:nvSpPr>
        <p:spPr>
          <a:xfrm>
            <a:off x="431800" y="2590800"/>
            <a:ext cx="8229600" cy="1238250"/>
          </a:xfrm>
        </p:spPr>
        <p:txBody>
          <a:bodyPr/>
          <a:lstStyle/>
          <a:p>
            <a:pPr marL="0" indent="1028700">
              <a:buNone/>
            </a:pPr>
            <a:r>
              <a:rPr lang="en-US" sz="2400" dirty="0">
                <a:latin typeface="+mn-lt"/>
              </a:rPr>
              <a:t>(because the comma in this context is treated as </a:t>
            </a:r>
            <a:r>
              <a:rPr lang="en-US" sz="2400" dirty="0" smtClean="0">
                <a:latin typeface="+mn-lt"/>
              </a:rPr>
              <a:t>a comma </a:t>
            </a:r>
            <a:r>
              <a:rPr lang="en-US" sz="2400" dirty="0">
                <a:latin typeface="+mn-lt"/>
              </a:rPr>
              <a:t>operator), so this programmer error is not a syntax error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14345488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(4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1300326"/>
          </a:xfrm>
        </p:spPr>
        <p:txBody>
          <a:bodyPr wrap="square" lIns="91425" tIns="91425" rIns="91425" bIns="91425">
            <a:spAutoFit/>
          </a:bodyPr>
          <a:lstStyle/>
          <a:p>
            <a:pPr marL="255651" lvl="0" indent="-255651">
              <a:spcAft>
                <a:spcPct val="0"/>
              </a:spcAft>
              <a:tabLst/>
            </a:pPr>
            <a:r>
              <a:rPr lang="en-US" altLang="en-US" sz="2000" kern="1200" dirty="0">
                <a:solidFill>
                  <a:srgbClr val="000000"/>
                </a:solidFill>
                <a:latin typeface="Arial (Body)"/>
                <a:ea typeface="+mn-ea"/>
                <a:cs typeface="+mn-cs"/>
              </a:rPr>
              <a:t>A multidimensional array can be initialized when it’s defined, much like a one-dimensional </a:t>
            </a:r>
            <a:r>
              <a:rPr lang="en-US" altLang="en-US" sz="2000" kern="1200" dirty="0" smtClean="0">
                <a:solidFill>
                  <a:srgbClr val="000000"/>
                </a:solidFill>
                <a:latin typeface="Arial (Body)"/>
                <a:ea typeface="+mn-ea"/>
                <a:cs typeface="+mn-cs"/>
              </a:rPr>
              <a:t>array.</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For example, a two-dimensional array </a:t>
            </a:r>
            <a:r>
              <a:rPr lang="en-US" altLang="en-US" sz="2000" kern="1200" dirty="0" smtClean="0">
                <a:solidFill>
                  <a:srgbClr val="000000"/>
                </a:solidFill>
                <a:latin typeface="Consolas" panose="020B0609020204030204" pitchFamily="49" charset="0"/>
                <a:ea typeface="+mn-ea"/>
                <a:cs typeface="+mn-cs"/>
              </a:rPr>
              <a:t>int</a:t>
            </a:r>
            <a:endParaRPr lang="en-US" altLang="en-US" sz="2400" kern="1200" dirty="0" smtClean="0">
              <a:solidFill>
                <a:srgbClr val="000000"/>
              </a:solidFill>
              <a:latin typeface="Arial (Body)"/>
              <a:ea typeface="+mn-ea"/>
              <a:cs typeface="+mn-cs"/>
            </a:endParaRPr>
          </a:p>
        </p:txBody>
      </p:sp>
      <p:graphicFrame>
        <p:nvGraphicFramePr>
          <p:cNvPr id="16" name="Object 15" descr="B left bracket 2 right bracket left bracket 2 right bracket."/>
          <p:cNvGraphicFramePr>
            <a:graphicFrameLocks noChangeAspect="1"/>
          </p:cNvGraphicFramePr>
          <p:nvPr>
            <p:extLst>
              <p:ext uri="{D42A27DB-BD31-4B8C-83A1-F6EECF244321}">
                <p14:modId xmlns:p14="http://schemas.microsoft.com/office/powerpoint/2010/main" val="3406155087"/>
              </p:ext>
            </p:extLst>
          </p:nvPr>
        </p:nvGraphicFramePr>
        <p:xfrm>
          <a:off x="5574320" y="2491352"/>
          <a:ext cx="859046" cy="409069"/>
        </p:xfrm>
        <a:graphic>
          <a:graphicData uri="http://schemas.openxmlformats.org/presentationml/2006/ole">
            <mc:AlternateContent xmlns:mc="http://schemas.openxmlformats.org/markup-compatibility/2006">
              <mc:Choice xmlns:v="urn:schemas-microsoft-com:vml" Requires="v">
                <p:oleObj spid="_x0000_s21490" name="Equation" r:id="rId3" imgW="533160" imgH="253800" progId="Equation.DSMT4">
                  <p:embed/>
                </p:oleObj>
              </mc:Choice>
              <mc:Fallback>
                <p:oleObj name="Equation" r:id="rId3" imgW="533160" imgH="253800" progId="Equation.DSMT4">
                  <p:embed/>
                  <p:pic>
                    <p:nvPicPr>
                      <p:cNvPr id="0" name=""/>
                      <p:cNvPicPr/>
                      <p:nvPr/>
                    </p:nvPicPr>
                    <p:blipFill>
                      <a:blip r:embed="rId4"/>
                      <a:stretch>
                        <a:fillRect/>
                      </a:stretch>
                    </p:blipFill>
                    <p:spPr>
                      <a:xfrm>
                        <a:off x="5574320" y="2491352"/>
                        <a:ext cx="859046" cy="409069"/>
                      </a:xfrm>
                      <a:prstGeom prst="rect">
                        <a:avLst/>
                      </a:prstGeom>
                    </p:spPr>
                  </p:pic>
                </p:oleObj>
              </mc:Fallback>
            </mc:AlternateContent>
          </a:graphicData>
        </a:graphic>
      </p:graphicFrame>
      <p:sp>
        <p:nvSpPr>
          <p:cNvPr id="6" name="Content Placeholder 5"/>
          <p:cNvSpPr>
            <a:spLocks noGrp="1"/>
          </p:cNvSpPr>
          <p:nvPr>
            <p:ph sz="quarter" idx="13"/>
          </p:nvPr>
        </p:nvSpPr>
        <p:spPr>
          <a:xfrm>
            <a:off x="457200" y="2426658"/>
            <a:ext cx="8229600" cy="558800"/>
          </a:xfrm>
        </p:spPr>
        <p:txBody>
          <a:bodyPr/>
          <a:lstStyle/>
          <a:p>
            <a:pPr marL="228600" indent="5715000">
              <a:buNone/>
            </a:pPr>
            <a:r>
              <a:rPr lang="en-US" altLang="en-US" sz="2000" kern="1200" dirty="0">
                <a:solidFill>
                  <a:srgbClr val="000000"/>
                </a:solidFill>
                <a:latin typeface="Arial (Body)"/>
              </a:rPr>
              <a:t>could be defined and initialized </a:t>
            </a:r>
            <a:r>
              <a:rPr lang="en-US" altLang="en-US" sz="2000" kern="1200" dirty="0" smtClean="0">
                <a:solidFill>
                  <a:srgbClr val="000000"/>
                </a:solidFill>
                <a:latin typeface="Arial (Body)"/>
              </a:rPr>
              <a:t>with</a:t>
            </a:r>
          </a:p>
          <a:p>
            <a:pPr lvl="1"/>
            <a:r>
              <a:rPr lang="en-US" sz="2000" kern="1200" dirty="0">
                <a:solidFill>
                  <a:srgbClr val="000000"/>
                </a:solidFill>
                <a:latin typeface="Arial (Body)"/>
              </a:rPr>
              <a:t> </a:t>
            </a:r>
            <a:endParaRPr lang="en-US" sz="2000" dirty="0"/>
          </a:p>
        </p:txBody>
      </p:sp>
      <p:pic>
        <p:nvPicPr>
          <p:cNvPr id="4" name="Picture 3" descr="The computer code reads as follows. i n t, b left bracket 2 right bracket left bracket 2 right bracket equals left brace left brace 1 comma 2 right brace comma left brace 3 comma 4 right brace right brace semicolon."/>
          <p:cNvPicPr>
            <a:picLocks noChangeAspect="1"/>
          </p:cNvPicPr>
          <p:nvPr/>
        </p:nvPicPr>
        <p:blipFill rotWithShape="1">
          <a:blip r:embed="rId5"/>
          <a:srcRect l="6697" b="14288"/>
          <a:stretch/>
        </p:blipFill>
        <p:spPr>
          <a:xfrm>
            <a:off x="1310246" y="3136992"/>
            <a:ext cx="4693597" cy="475302"/>
          </a:xfrm>
          <a:prstGeom prst="rect">
            <a:avLst/>
          </a:prstGeom>
        </p:spPr>
      </p:pic>
      <p:sp>
        <p:nvSpPr>
          <p:cNvPr id="5" name="Text Placeholder 4"/>
          <p:cNvSpPr>
            <a:spLocks noGrp="1"/>
          </p:cNvSpPr>
          <p:nvPr>
            <p:ph type="body" idx="4294967295"/>
          </p:nvPr>
        </p:nvSpPr>
        <p:spPr>
          <a:xfrm>
            <a:off x="460375" y="3663844"/>
            <a:ext cx="8229600" cy="1786561"/>
          </a:xfrm>
        </p:spPr>
        <p:txBody>
          <a:bodyPr/>
          <a:lstStyle/>
          <a:p>
            <a:pPr marL="255651" lvl="0" indent="-255651">
              <a:spcAft>
                <a:spcPct val="0"/>
              </a:spcAft>
              <a:tabLst/>
            </a:pPr>
            <a:r>
              <a:rPr lang="en-US" altLang="en-US" sz="2000" kern="1200" dirty="0" smtClean="0">
                <a:solidFill>
                  <a:srgbClr val="000000"/>
                </a:solidFill>
                <a:latin typeface="Arial (Body)"/>
              </a:rPr>
              <a:t>The </a:t>
            </a:r>
            <a:r>
              <a:rPr lang="en-US" altLang="en-US" sz="2000" kern="1200" dirty="0">
                <a:solidFill>
                  <a:srgbClr val="000000"/>
                </a:solidFill>
                <a:latin typeface="Arial (Body)"/>
              </a:rPr>
              <a:t>values are grouped by row in braces.</a:t>
            </a:r>
          </a:p>
          <a:p>
            <a:pPr marL="255651" lvl="0" indent="-255651">
              <a:spcAft>
                <a:spcPct val="0"/>
              </a:spcAft>
              <a:tabLst/>
            </a:pPr>
            <a:r>
              <a:rPr lang="en-US" altLang="en-US" sz="2000" kern="1200" dirty="0">
                <a:solidFill>
                  <a:srgbClr val="000000"/>
                </a:solidFill>
                <a:latin typeface="Arial (Body)"/>
              </a:rPr>
              <a:t>The values in the first set of braces initialize row 0 and the values in the second set of braces initialize row 1.</a:t>
            </a:r>
          </a:p>
          <a:p>
            <a:pPr marL="255651" lvl="0" indent="-255651">
              <a:spcAft>
                <a:spcPct val="0"/>
              </a:spcAft>
              <a:tabLst/>
            </a:pPr>
            <a:r>
              <a:rPr lang="en-US" altLang="en-US" sz="2000" kern="1200" dirty="0">
                <a:solidFill>
                  <a:srgbClr val="000000"/>
                </a:solidFill>
                <a:latin typeface="Arial (Body)"/>
              </a:rPr>
              <a:t>So, the values </a:t>
            </a:r>
            <a:r>
              <a:rPr lang="en-US" altLang="en-US" sz="2000" kern="1200" dirty="0">
                <a:solidFill>
                  <a:srgbClr val="000000"/>
                </a:solidFill>
                <a:latin typeface="Consolas" panose="020B0609020204030204" pitchFamily="49" charset="0"/>
              </a:rPr>
              <a:t>1</a:t>
            </a:r>
            <a:r>
              <a:rPr lang="en-US" altLang="en-US" sz="2000" kern="1200" dirty="0">
                <a:solidFill>
                  <a:srgbClr val="000000"/>
                </a:solidFill>
                <a:latin typeface="Arial (Body)"/>
              </a:rPr>
              <a:t> and </a:t>
            </a:r>
            <a:r>
              <a:rPr lang="en-US" altLang="en-US" sz="2000" kern="1200" dirty="0">
                <a:solidFill>
                  <a:srgbClr val="000000"/>
                </a:solidFill>
                <a:latin typeface="Consolas" panose="020B0609020204030204" pitchFamily="49" charset="0"/>
              </a:rPr>
              <a:t>2</a:t>
            </a:r>
            <a:r>
              <a:rPr lang="en-US" altLang="en-US" sz="2000" kern="1200" dirty="0">
                <a:solidFill>
                  <a:srgbClr val="000000"/>
                </a:solidFill>
                <a:latin typeface="Arial (Body)"/>
              </a:rPr>
              <a:t> initialize </a:t>
            </a:r>
            <a:r>
              <a:rPr lang="en-US" altLang="en-US" sz="2000" kern="1200" dirty="0" smtClean="0">
                <a:solidFill>
                  <a:srgbClr val="000000"/>
                </a:solidFill>
                <a:latin typeface="Arial (Body)"/>
              </a:rPr>
              <a:t>elements</a:t>
            </a:r>
            <a:endParaRPr lang="en-US" dirty="0"/>
          </a:p>
        </p:txBody>
      </p:sp>
      <p:graphicFrame>
        <p:nvGraphicFramePr>
          <p:cNvPr id="17" name="Object 16" descr="B left bracket 0 right bracket left bracket 0 right bracket and b left bracket 0 right bracket left bracket 1 right bracket."/>
          <p:cNvGraphicFramePr>
            <a:graphicFrameLocks noChangeAspect="1"/>
          </p:cNvGraphicFramePr>
          <p:nvPr>
            <p:extLst>
              <p:ext uri="{D42A27DB-BD31-4B8C-83A1-F6EECF244321}">
                <p14:modId xmlns:p14="http://schemas.microsoft.com/office/powerpoint/2010/main" val="1425647790"/>
              </p:ext>
            </p:extLst>
          </p:nvPr>
        </p:nvGraphicFramePr>
        <p:xfrm>
          <a:off x="5472381" y="5000429"/>
          <a:ext cx="2497370" cy="449976"/>
        </p:xfrm>
        <a:graphic>
          <a:graphicData uri="http://schemas.openxmlformats.org/presentationml/2006/ole">
            <mc:AlternateContent xmlns:mc="http://schemas.openxmlformats.org/markup-compatibility/2006">
              <mc:Choice xmlns:v="urn:schemas-microsoft-com:vml" Requires="v">
                <p:oleObj spid="_x0000_s21491" name="Equation" r:id="rId6" imgW="1409400" imgH="253800" progId="Equation.DSMT4">
                  <p:embed/>
                </p:oleObj>
              </mc:Choice>
              <mc:Fallback>
                <p:oleObj name="Equation" r:id="rId6" imgW="1409400" imgH="253800" progId="Equation.DSMT4">
                  <p:embed/>
                  <p:pic>
                    <p:nvPicPr>
                      <p:cNvPr id="0" name=""/>
                      <p:cNvPicPr/>
                      <p:nvPr/>
                    </p:nvPicPr>
                    <p:blipFill>
                      <a:blip r:embed="rId7"/>
                      <a:stretch>
                        <a:fillRect/>
                      </a:stretch>
                    </p:blipFill>
                    <p:spPr>
                      <a:xfrm>
                        <a:off x="5472381" y="5000429"/>
                        <a:ext cx="2497370" cy="449976"/>
                      </a:xfrm>
                      <a:prstGeom prst="rect">
                        <a:avLst/>
                      </a:prstGeom>
                    </p:spPr>
                  </p:pic>
                </p:oleObj>
              </mc:Fallback>
            </mc:AlternateContent>
          </a:graphicData>
        </a:graphic>
      </p:graphicFrame>
      <p:sp>
        <p:nvSpPr>
          <p:cNvPr id="7" name="Content Placeholder 6"/>
          <p:cNvSpPr>
            <a:spLocks noGrp="1"/>
          </p:cNvSpPr>
          <p:nvPr>
            <p:ph sz="quarter" idx="14"/>
          </p:nvPr>
        </p:nvSpPr>
        <p:spPr>
          <a:xfrm>
            <a:off x="704850" y="5382955"/>
            <a:ext cx="8232775" cy="409833"/>
          </a:xfrm>
        </p:spPr>
        <p:txBody>
          <a:bodyPr/>
          <a:lstStyle/>
          <a:p>
            <a:pPr marL="432" indent="0">
              <a:buNone/>
            </a:pPr>
            <a:r>
              <a:rPr lang="en-US" altLang="en-US" sz="2000" kern="1200" dirty="0">
                <a:solidFill>
                  <a:srgbClr val="000000"/>
                </a:solidFill>
                <a:latin typeface="Arial (Body)"/>
              </a:rPr>
              <a:t>respectively, and the values </a:t>
            </a:r>
            <a:r>
              <a:rPr lang="en-US" altLang="en-US" sz="2000" kern="1200" dirty="0">
                <a:solidFill>
                  <a:srgbClr val="000000"/>
                </a:solidFill>
                <a:latin typeface="Consolas" panose="020B0609020204030204" pitchFamily="49" charset="0"/>
              </a:rPr>
              <a:t>3</a:t>
            </a:r>
            <a:r>
              <a:rPr lang="en-US" altLang="en-US" sz="2000" kern="1200" dirty="0">
                <a:solidFill>
                  <a:srgbClr val="000000"/>
                </a:solidFill>
                <a:latin typeface="Arial (Body)"/>
              </a:rPr>
              <a:t> and </a:t>
            </a:r>
            <a:r>
              <a:rPr lang="en-US" altLang="en-US" sz="2000" kern="1200" dirty="0">
                <a:solidFill>
                  <a:srgbClr val="000000"/>
                </a:solidFill>
                <a:latin typeface="Consolas" panose="020B0609020204030204" pitchFamily="49" charset="0"/>
              </a:rPr>
              <a:t>4</a:t>
            </a:r>
            <a:r>
              <a:rPr lang="en-US" altLang="en-US" sz="2000" kern="1200" dirty="0">
                <a:solidFill>
                  <a:srgbClr val="000000"/>
                </a:solidFill>
                <a:latin typeface="Arial (Body)"/>
              </a:rPr>
              <a:t> initialize </a:t>
            </a:r>
            <a:r>
              <a:rPr lang="en-US" altLang="en-US" sz="2000" kern="1200" dirty="0" smtClean="0">
                <a:solidFill>
                  <a:srgbClr val="000000"/>
                </a:solidFill>
                <a:latin typeface="Arial (Body)"/>
              </a:rPr>
              <a:t>elements</a:t>
            </a:r>
            <a:endParaRPr lang="en-US" sz="2000" dirty="0"/>
          </a:p>
        </p:txBody>
      </p:sp>
      <p:graphicFrame>
        <p:nvGraphicFramePr>
          <p:cNvPr id="18" name="Object 17" descr="B left bracket 1 right bracket left bracket 0 right bracket and b left bracket 1 right bracket left bracket 1 right bracket."/>
          <p:cNvGraphicFramePr>
            <a:graphicFrameLocks noChangeAspect="1"/>
          </p:cNvGraphicFramePr>
          <p:nvPr>
            <p:extLst>
              <p:ext uri="{D42A27DB-BD31-4B8C-83A1-F6EECF244321}">
                <p14:modId xmlns:p14="http://schemas.microsoft.com/office/powerpoint/2010/main" val="3885488423"/>
              </p:ext>
            </p:extLst>
          </p:nvPr>
        </p:nvGraphicFramePr>
        <p:xfrm>
          <a:off x="762000" y="5829514"/>
          <a:ext cx="2168525" cy="409575"/>
        </p:xfrm>
        <a:graphic>
          <a:graphicData uri="http://schemas.openxmlformats.org/presentationml/2006/ole">
            <mc:AlternateContent xmlns:mc="http://schemas.openxmlformats.org/markup-compatibility/2006">
              <mc:Choice xmlns:v="urn:schemas-microsoft-com:vml" Requires="v">
                <p:oleObj spid="_x0000_s21492" name="Equation" r:id="rId8" imgW="1346040" imgH="253800" progId="Equation.DSMT4">
                  <p:embed/>
                </p:oleObj>
              </mc:Choice>
              <mc:Fallback>
                <p:oleObj name="Equation" r:id="rId8" imgW="1346040" imgH="253800" progId="Equation.DSMT4">
                  <p:embed/>
                  <p:pic>
                    <p:nvPicPr>
                      <p:cNvPr id="0" name=""/>
                      <p:cNvPicPr/>
                      <p:nvPr/>
                    </p:nvPicPr>
                    <p:blipFill>
                      <a:blip r:embed="rId9"/>
                      <a:stretch>
                        <a:fillRect/>
                      </a:stretch>
                    </p:blipFill>
                    <p:spPr>
                      <a:xfrm>
                        <a:off x="762000" y="5829514"/>
                        <a:ext cx="2168525" cy="409575"/>
                      </a:xfrm>
                      <a:prstGeom prst="rect">
                        <a:avLst/>
                      </a:prstGeom>
                    </p:spPr>
                  </p:pic>
                </p:oleObj>
              </mc:Fallback>
            </mc:AlternateContent>
          </a:graphicData>
        </a:graphic>
      </p:graphicFrame>
      <p:sp>
        <p:nvSpPr>
          <p:cNvPr id="8" name="Content Placeholder 7"/>
          <p:cNvSpPr>
            <a:spLocks noGrp="1"/>
          </p:cNvSpPr>
          <p:nvPr>
            <p:ph sz="quarter" idx="15"/>
          </p:nvPr>
        </p:nvSpPr>
        <p:spPr>
          <a:xfrm>
            <a:off x="2930525" y="5764151"/>
            <a:ext cx="1619250" cy="430213"/>
          </a:xfrm>
        </p:spPr>
        <p:txBody>
          <a:bodyPr/>
          <a:lstStyle/>
          <a:p>
            <a:pPr marL="0" indent="0">
              <a:buNone/>
            </a:pPr>
            <a:r>
              <a:rPr lang="en-US" altLang="en-US" sz="2000" kern="1200" dirty="0">
                <a:solidFill>
                  <a:srgbClr val="000000"/>
                </a:solidFill>
                <a:latin typeface="Arial (Body)"/>
              </a:rPr>
              <a:t>respectively</a:t>
            </a:r>
            <a:r>
              <a:rPr lang="en-US" altLang="en-US" sz="2000" kern="1200" dirty="0" smtClean="0">
                <a:solidFill>
                  <a:srgbClr val="000000"/>
                </a:solidFill>
                <a:latin typeface="Arial (Body)"/>
              </a:rPr>
              <a:t>.</a:t>
            </a:r>
            <a:endParaRPr lang="en-US" sz="2000" dirty="0"/>
          </a:p>
        </p:txBody>
      </p:sp>
    </p:spTree>
    <p:extLst>
      <p:ext uri="{BB962C8B-B14F-4D97-AF65-F5344CB8AC3E}">
        <p14:creationId xmlns:p14="http://schemas.microsoft.com/office/powerpoint/2010/main" val="273513445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(5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Aft>
                <a:spcPct val="0"/>
              </a:spcAft>
              <a:buNone/>
              <a:tabLst/>
            </a:pPr>
            <a:r>
              <a:rPr lang="en-US" altLang="en-US" sz="2400" b="1" kern="1200" dirty="0">
                <a:solidFill>
                  <a:srgbClr val="000000"/>
                </a:solidFill>
                <a:latin typeface="Arial (Body)"/>
                <a:ea typeface="+mn-ea"/>
                <a:cs typeface="+mn-cs"/>
              </a:rPr>
              <a:t>If there are not enough initializers for a given row, the remaining elements of that row are initialized to </a:t>
            </a:r>
            <a:r>
              <a:rPr lang="en-US" altLang="en-US" sz="2400" b="1" kern="1200" dirty="0" smtClean="0">
                <a:solidFill>
                  <a:srgbClr val="000000"/>
                </a:solidFill>
                <a:latin typeface="Consolas" panose="020B0609020204030204" pitchFamily="49" charset="0"/>
                <a:ea typeface="+mn-ea"/>
                <a:cs typeface="+mn-cs"/>
              </a:rPr>
              <a:t>0</a:t>
            </a:r>
            <a:r>
              <a:rPr lang="en-US" altLang="en-US" sz="2400" b="1" kern="1200" dirty="0" smtClean="0">
                <a:solidFill>
                  <a:srgbClr val="000000"/>
                </a:solidFill>
                <a:latin typeface="Arial (Body)"/>
                <a:ea typeface="+mn-ea"/>
                <a:cs typeface="+mn-cs"/>
              </a:rPr>
              <a:t>.</a:t>
            </a:r>
            <a:endParaRPr lang="en-US" altLang="en-US" sz="2400" b="1" kern="1200" dirty="0">
              <a:solidFill>
                <a:srgbClr val="000000"/>
              </a:solidFill>
              <a:latin typeface="Arial (Body)"/>
              <a:ea typeface="+mn-ea"/>
              <a:cs typeface="+mn-cs"/>
            </a:endParaRPr>
          </a:p>
          <a:p>
            <a:pPr marL="255651" lvl="0" indent="-255651">
              <a:spcAft>
                <a:spcPct val="0"/>
              </a:spcAft>
              <a:tabLst/>
            </a:pPr>
            <a:r>
              <a:rPr lang="en-US" altLang="en-US" sz="2400" kern="1200" dirty="0" smtClean="0">
                <a:solidFill>
                  <a:srgbClr val="000000"/>
                </a:solidFill>
                <a:latin typeface="Arial (Body)"/>
                <a:ea typeface="+mn-ea"/>
                <a:cs typeface="+mn-cs"/>
              </a:rPr>
              <a:t>Thus,</a:t>
            </a:r>
          </a:p>
          <a:p>
            <a:pPr marL="742569" lvl="1" indent="-284400">
              <a:spcAft>
                <a:spcPct val="0"/>
              </a:spcAft>
            </a:pPr>
            <a:r>
              <a:rPr lang="en-US" altLang="en-US" sz="2400" kern="1200" dirty="0">
                <a:solidFill>
                  <a:srgbClr val="000000"/>
                </a:solidFill>
                <a:latin typeface="Arial (Body)"/>
                <a:ea typeface="+mn-ea"/>
                <a:cs typeface="+mn-cs"/>
              </a:rPr>
              <a:t> </a:t>
            </a:r>
            <a:endParaRPr lang="en-US" altLang="en-US" sz="2400" kern="1200" dirty="0" smtClean="0">
              <a:solidFill>
                <a:srgbClr val="000000"/>
              </a:solidFill>
              <a:latin typeface="Arial (Body)"/>
              <a:ea typeface="+mn-ea"/>
              <a:cs typeface="+mn-cs"/>
            </a:endParaRPr>
          </a:p>
        </p:txBody>
      </p:sp>
      <p:pic>
        <p:nvPicPr>
          <p:cNvPr id="5" name="Picture 4" descr="The computer code reads as follows. i n t, b left bracket 2 right bracket left bracket 2 right bracket equals left brace left brace 1 right brace comma left brace 3 comma 4 right brace right brace semicolon."/>
          <p:cNvPicPr>
            <a:picLocks noChangeAspect="1"/>
          </p:cNvPicPr>
          <p:nvPr/>
        </p:nvPicPr>
        <p:blipFill rotWithShape="1">
          <a:blip r:embed="rId3"/>
          <a:srcRect l="8166" b="18752"/>
          <a:stretch/>
        </p:blipFill>
        <p:spPr>
          <a:xfrm>
            <a:off x="1303192" y="2994685"/>
            <a:ext cx="4553561" cy="486304"/>
          </a:xfrm>
          <a:prstGeom prst="rect">
            <a:avLst/>
          </a:prstGeom>
        </p:spPr>
      </p:pic>
      <p:sp>
        <p:nvSpPr>
          <p:cNvPr id="4" name="Text Placeholder 3"/>
          <p:cNvSpPr>
            <a:spLocks noGrp="1"/>
          </p:cNvSpPr>
          <p:nvPr>
            <p:ph type="body" idx="4294967295"/>
          </p:nvPr>
        </p:nvSpPr>
        <p:spPr>
          <a:xfrm>
            <a:off x="457200" y="3536951"/>
            <a:ext cx="2447925" cy="425449"/>
          </a:xfrm>
        </p:spPr>
        <p:txBody>
          <a:bodyPr/>
          <a:lstStyle/>
          <a:p>
            <a:pPr lvl="0" indent="0">
              <a:spcAft>
                <a:spcPct val="0"/>
              </a:spcAft>
              <a:buNone/>
              <a:tabLst/>
            </a:pPr>
            <a:r>
              <a:rPr lang="en-US" altLang="en-US" sz="2400" kern="1200" dirty="0">
                <a:solidFill>
                  <a:srgbClr val="000000"/>
                </a:solidFill>
                <a:latin typeface="Arial (Body)"/>
              </a:rPr>
              <a:t>would </a:t>
            </a:r>
            <a:r>
              <a:rPr lang="en-US" altLang="en-US" sz="2400" kern="1200" dirty="0" smtClean="0">
                <a:solidFill>
                  <a:srgbClr val="000000"/>
                </a:solidFill>
                <a:latin typeface="Arial (Body)"/>
              </a:rPr>
              <a:t>initialize</a:t>
            </a:r>
            <a:endParaRPr lang="en-US" altLang="en-US" sz="2400" kern="1200" dirty="0">
              <a:solidFill>
                <a:srgbClr val="000000"/>
              </a:solidFill>
              <a:latin typeface="Arial (Body)"/>
            </a:endParaRPr>
          </a:p>
        </p:txBody>
      </p:sp>
      <p:graphicFrame>
        <p:nvGraphicFramePr>
          <p:cNvPr id="11" name="Object 10" descr="B left bracket 0 right bracket left bracket 0 right bracket to 1."/>
          <p:cNvGraphicFramePr>
            <a:graphicFrameLocks noChangeAspect="1"/>
          </p:cNvGraphicFramePr>
          <p:nvPr>
            <p:extLst>
              <p:ext uri="{D42A27DB-BD31-4B8C-83A1-F6EECF244321}">
                <p14:modId xmlns:p14="http://schemas.microsoft.com/office/powerpoint/2010/main" val="2395243779"/>
              </p:ext>
            </p:extLst>
          </p:nvPr>
        </p:nvGraphicFramePr>
        <p:xfrm>
          <a:off x="2804917" y="3619972"/>
          <a:ext cx="1597417" cy="449976"/>
        </p:xfrm>
        <a:graphic>
          <a:graphicData uri="http://schemas.openxmlformats.org/presentationml/2006/ole">
            <mc:AlternateContent xmlns:mc="http://schemas.openxmlformats.org/markup-compatibility/2006">
              <mc:Choice xmlns:v="urn:schemas-microsoft-com:vml" Requires="v">
                <p:oleObj spid="_x0000_s30002" name="Equation" r:id="rId4" imgW="901440" imgH="253800" progId="Equation.DSMT4">
                  <p:embed/>
                </p:oleObj>
              </mc:Choice>
              <mc:Fallback>
                <p:oleObj name="Equation" r:id="rId4" imgW="901440" imgH="253800" progId="Equation.DSMT4">
                  <p:embed/>
                  <p:pic>
                    <p:nvPicPr>
                      <p:cNvPr id="0" name=""/>
                      <p:cNvPicPr/>
                      <p:nvPr/>
                    </p:nvPicPr>
                    <p:blipFill>
                      <a:blip r:embed="rId5"/>
                      <a:stretch>
                        <a:fillRect/>
                      </a:stretch>
                    </p:blipFill>
                    <p:spPr>
                      <a:xfrm>
                        <a:off x="2804917" y="3619972"/>
                        <a:ext cx="1597417" cy="449976"/>
                      </a:xfrm>
                      <a:prstGeom prst="rect">
                        <a:avLst/>
                      </a:prstGeom>
                    </p:spPr>
                  </p:pic>
                </p:oleObj>
              </mc:Fallback>
            </mc:AlternateContent>
          </a:graphicData>
        </a:graphic>
      </p:graphicFrame>
      <p:graphicFrame>
        <p:nvGraphicFramePr>
          <p:cNvPr id="12" name="Object 11" descr="B left bracket 0 right bracket left bracket 1 right bracket to 0."/>
          <p:cNvGraphicFramePr>
            <a:graphicFrameLocks noChangeAspect="1"/>
          </p:cNvGraphicFramePr>
          <p:nvPr>
            <p:extLst>
              <p:ext uri="{D42A27DB-BD31-4B8C-83A1-F6EECF244321}">
                <p14:modId xmlns:p14="http://schemas.microsoft.com/office/powerpoint/2010/main" val="2059898614"/>
              </p:ext>
            </p:extLst>
          </p:nvPr>
        </p:nvGraphicFramePr>
        <p:xfrm>
          <a:off x="4379613" y="3592357"/>
          <a:ext cx="1757159" cy="494974"/>
        </p:xfrm>
        <a:graphic>
          <a:graphicData uri="http://schemas.openxmlformats.org/presentationml/2006/ole">
            <mc:AlternateContent xmlns:mc="http://schemas.openxmlformats.org/markup-compatibility/2006">
              <mc:Choice xmlns:v="urn:schemas-microsoft-com:vml" Requires="v">
                <p:oleObj spid="_x0000_s30003" name="Equation" r:id="rId6" imgW="901440" imgH="253800" progId="Equation.DSMT4">
                  <p:embed/>
                </p:oleObj>
              </mc:Choice>
              <mc:Fallback>
                <p:oleObj name="Equation" r:id="rId6" imgW="901440" imgH="253800" progId="Equation.DSMT4">
                  <p:embed/>
                  <p:pic>
                    <p:nvPicPr>
                      <p:cNvPr id="0" name=""/>
                      <p:cNvPicPr/>
                      <p:nvPr/>
                    </p:nvPicPr>
                    <p:blipFill>
                      <a:blip r:embed="rId7"/>
                      <a:stretch>
                        <a:fillRect/>
                      </a:stretch>
                    </p:blipFill>
                    <p:spPr>
                      <a:xfrm>
                        <a:off x="4379613" y="3592357"/>
                        <a:ext cx="1757159" cy="494974"/>
                      </a:xfrm>
                      <a:prstGeom prst="rect">
                        <a:avLst/>
                      </a:prstGeom>
                    </p:spPr>
                  </p:pic>
                </p:oleObj>
              </mc:Fallback>
            </mc:AlternateContent>
          </a:graphicData>
        </a:graphic>
      </p:graphicFrame>
      <p:graphicFrame>
        <p:nvGraphicFramePr>
          <p:cNvPr id="13" name="Object 12" descr="B left bracket 1 right bracket left bracket 0 right bracket to 3."/>
          <p:cNvGraphicFramePr>
            <a:graphicFrameLocks noChangeAspect="1"/>
          </p:cNvGraphicFramePr>
          <p:nvPr>
            <p:extLst>
              <p:ext uri="{D42A27DB-BD31-4B8C-83A1-F6EECF244321}">
                <p14:modId xmlns:p14="http://schemas.microsoft.com/office/powerpoint/2010/main" val="92014904"/>
              </p:ext>
            </p:extLst>
          </p:nvPr>
        </p:nvGraphicFramePr>
        <p:xfrm>
          <a:off x="6136772" y="3591279"/>
          <a:ext cx="1608668" cy="494974"/>
        </p:xfrm>
        <a:graphic>
          <a:graphicData uri="http://schemas.openxmlformats.org/presentationml/2006/ole">
            <mc:AlternateContent xmlns:mc="http://schemas.openxmlformats.org/markup-compatibility/2006">
              <mc:Choice xmlns:v="urn:schemas-microsoft-com:vml" Requires="v">
                <p:oleObj spid="_x0000_s30004" name="Equation" r:id="rId8" imgW="825480" imgH="253800" progId="Equation.DSMT4">
                  <p:embed/>
                </p:oleObj>
              </mc:Choice>
              <mc:Fallback>
                <p:oleObj name="Equation" r:id="rId8" imgW="825480" imgH="253800" progId="Equation.DSMT4">
                  <p:embed/>
                  <p:pic>
                    <p:nvPicPr>
                      <p:cNvPr id="0" name=""/>
                      <p:cNvPicPr/>
                      <p:nvPr/>
                    </p:nvPicPr>
                    <p:blipFill>
                      <a:blip r:embed="rId9"/>
                      <a:stretch>
                        <a:fillRect/>
                      </a:stretch>
                    </p:blipFill>
                    <p:spPr>
                      <a:xfrm>
                        <a:off x="6136772" y="3591279"/>
                        <a:ext cx="1608668" cy="494974"/>
                      </a:xfrm>
                      <a:prstGeom prst="rect">
                        <a:avLst/>
                      </a:prstGeom>
                    </p:spPr>
                  </p:pic>
                </p:oleObj>
              </mc:Fallback>
            </mc:AlternateContent>
          </a:graphicData>
        </a:graphic>
      </p:graphicFrame>
      <p:sp>
        <p:nvSpPr>
          <p:cNvPr id="7" name="Content Placeholder 6"/>
          <p:cNvSpPr>
            <a:spLocks noGrp="1"/>
          </p:cNvSpPr>
          <p:nvPr>
            <p:ph sz="quarter" idx="14"/>
          </p:nvPr>
        </p:nvSpPr>
        <p:spPr>
          <a:xfrm>
            <a:off x="708529" y="3978284"/>
            <a:ext cx="723900" cy="379412"/>
          </a:xfrm>
        </p:spPr>
        <p:txBody>
          <a:bodyPr/>
          <a:lstStyle/>
          <a:p>
            <a:pPr marL="432" indent="0">
              <a:buNone/>
            </a:pPr>
            <a:r>
              <a:rPr lang="en-US" altLang="en-US" sz="2400" kern="1200" dirty="0" smtClean="0">
                <a:solidFill>
                  <a:srgbClr val="000000"/>
                </a:solidFill>
                <a:latin typeface="Arial (Body)"/>
              </a:rPr>
              <a:t>and</a:t>
            </a:r>
            <a:endParaRPr lang="en-US" sz="2400" dirty="0"/>
          </a:p>
        </p:txBody>
      </p:sp>
      <p:graphicFrame>
        <p:nvGraphicFramePr>
          <p:cNvPr id="14" name="Object 13" descr="B left bracket 1 right bracket left bracket 1 right bracket to 4."/>
          <p:cNvGraphicFramePr>
            <a:graphicFrameLocks noChangeAspect="1"/>
          </p:cNvGraphicFramePr>
          <p:nvPr>
            <p:extLst>
              <p:ext uri="{D42A27DB-BD31-4B8C-83A1-F6EECF244321}">
                <p14:modId xmlns:p14="http://schemas.microsoft.com/office/powerpoint/2010/main" val="1457940069"/>
              </p:ext>
            </p:extLst>
          </p:nvPr>
        </p:nvGraphicFramePr>
        <p:xfrm>
          <a:off x="1358184" y="4040667"/>
          <a:ext cx="1757159" cy="494974"/>
        </p:xfrm>
        <a:graphic>
          <a:graphicData uri="http://schemas.openxmlformats.org/presentationml/2006/ole">
            <mc:AlternateContent xmlns:mc="http://schemas.openxmlformats.org/markup-compatibility/2006">
              <mc:Choice xmlns:v="urn:schemas-microsoft-com:vml" Requires="v">
                <p:oleObj spid="_x0000_s30005" name="Equation" r:id="rId10" imgW="901440" imgH="253800" progId="Equation.DSMT4">
                  <p:embed/>
                </p:oleObj>
              </mc:Choice>
              <mc:Fallback>
                <p:oleObj name="Equation" r:id="rId10" imgW="901440" imgH="253800" progId="Equation.DSMT4">
                  <p:embed/>
                  <p:pic>
                    <p:nvPicPr>
                      <p:cNvPr id="0" name=""/>
                      <p:cNvPicPr/>
                      <p:nvPr/>
                    </p:nvPicPr>
                    <p:blipFill>
                      <a:blip r:embed="rId11"/>
                      <a:stretch>
                        <a:fillRect/>
                      </a:stretch>
                    </p:blipFill>
                    <p:spPr>
                      <a:xfrm>
                        <a:off x="1358184" y="4040667"/>
                        <a:ext cx="1757159" cy="494974"/>
                      </a:xfrm>
                      <a:prstGeom prst="rect">
                        <a:avLst/>
                      </a:prstGeom>
                    </p:spPr>
                  </p:pic>
                </p:oleObj>
              </mc:Fallback>
            </mc:AlternateContent>
          </a:graphicData>
        </a:graphic>
      </p:graphicFrame>
      <p:sp>
        <p:nvSpPr>
          <p:cNvPr id="6" name="Content Placeholder 5"/>
          <p:cNvSpPr>
            <a:spLocks noGrp="1"/>
          </p:cNvSpPr>
          <p:nvPr>
            <p:ph sz="quarter" idx="13"/>
          </p:nvPr>
        </p:nvSpPr>
        <p:spPr>
          <a:xfrm>
            <a:off x="460375" y="4465244"/>
            <a:ext cx="8229600" cy="792556"/>
          </a:xfrm>
        </p:spPr>
        <p:txBody>
          <a:bodyPr/>
          <a:lstStyle/>
          <a:p>
            <a:r>
              <a:rPr lang="en-US" altLang="en-US" sz="2400" kern="1200" dirty="0">
                <a:solidFill>
                  <a:srgbClr val="000000"/>
                </a:solidFill>
                <a:latin typeface="Arial (Body)"/>
              </a:rPr>
              <a:t>Figure 6.21 demonstrates defining and initializing two-dimensional arrays</a:t>
            </a:r>
            <a:r>
              <a:rPr lang="en-US" altLang="en-US" sz="2400" kern="1200" dirty="0" smtClean="0">
                <a:solidFill>
                  <a:srgbClr val="000000"/>
                </a:solidFill>
                <a:latin typeface="Arial (Body)"/>
              </a:rPr>
              <a:t>.</a:t>
            </a:r>
            <a:endParaRPr lang="en-US" sz="2400" dirty="0"/>
          </a:p>
        </p:txBody>
      </p:sp>
    </p:spTree>
    <p:extLst>
      <p:ext uri="{BB962C8B-B14F-4D97-AF65-F5344CB8AC3E}">
        <p14:creationId xmlns:p14="http://schemas.microsoft.com/office/powerpoint/2010/main" val="32070865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6.21 Initializing Multidimensional </a:t>
            </a:r>
            <a:r>
              <a:rPr lang="en-US" dirty="0" smtClean="0"/>
              <a:t>Arrays </a:t>
            </a:r>
            <a:r>
              <a:rPr lang="en-US" sz="2000" b="0" dirty="0" smtClean="0"/>
              <a:t>(1 of 2)</a:t>
            </a:r>
            <a:endParaRPr lang="en-US" sz="2000" b="0" dirty="0">
              <a:latin typeface="Times New Roman" panose="02020603050405020304" pitchFamily="18" charset="0"/>
            </a:endParaRPr>
          </a:p>
        </p:txBody>
      </p:sp>
      <p:pic>
        <p:nvPicPr>
          <p:cNvPr id="3" name="Picture 2" descr="The computer code has 36 lines. The lines read as follows. Line 1. forward slash forward slash F i g period 6 period 21 colon f i g 0 6 underscore 21 period c. Line 2. forward slash forward slash Initializing multidimensional arrays period. Line 3. hash include left angle bracket s t d i o period h right angle bracket. Line 4. Blank. Line 5. void print Array left parenthesis i n t, a left bracket right bracket left bracket 3 right bracket right parenthesis semicolon forward slash forward slash function prototype. Line 6. Blank. Line 7. forward slash forward slash function main begins program execution. Line 8. i n t main left parenthesis void right parenthesis. Line 9. left brace. Line 10, indented once. i n t array 1 left bracket 2 right bracket left bracket 3 right bracket equals left brace left brace 1 comma 2 comma 3 right brace comma left brace 4 comma 5 comma 6 right brace right brace semicolon. Line 10 is highlighted. Line 11, indented once. puts left parenthesis double quote Values in array 1 by row are colon double quote right parenthesis semicolon. Line 12, indented once. print Array left parenthesis array 1 right parenthesis semicolon. Line 13. Blank. Line 14, indented once. i n t array 2 left bracket 2 right bracket left bracket 3 right bracket equals left brace 1 comma 2 comma 3 comma 4 comma 5 right brace semicolon. Line 14 is highlighted. Line 15, indented once. puts left parenthesis double quote Values in array 2 by row are colon double quote right parenthesis semicolon. Line 16, indented once. print Array left parenthesis array 2 right parenthesis semicolon. Line 17. Blank. Line 18, indented once. i n t array 3 left bracket 2 right bracket left bracket 3 right bracket equals left brace left brace 1 comma 2 right brace comma left brace 4 right brace right brace semicolon. Line 18 is highlighted. Line 19, indented once. puts left parenthesis double quote Values in array 3 by row are colon double quote right parenthesis semicolon. Line 20, indented once. print Array left parenthesis array 3 right parenthesis semicolon. Line 21. right brace. Line 22. Blank."/>
          <p:cNvPicPr>
            <a:picLocks noChangeAspect="1"/>
          </p:cNvPicPr>
          <p:nvPr/>
        </p:nvPicPr>
        <p:blipFill>
          <a:blip r:embed="rId2"/>
          <a:stretch>
            <a:fillRect/>
          </a:stretch>
        </p:blipFill>
        <p:spPr>
          <a:xfrm>
            <a:off x="763627" y="1511514"/>
            <a:ext cx="7616746" cy="4572639"/>
          </a:xfrm>
          <a:prstGeom prst="rect">
            <a:avLst/>
          </a:prstGeom>
        </p:spPr>
      </p:pic>
    </p:spTree>
    <p:extLst>
      <p:ext uri="{BB962C8B-B14F-4D97-AF65-F5344CB8AC3E}">
        <p14:creationId xmlns:p14="http://schemas.microsoft.com/office/powerpoint/2010/main" val="19913974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6.21 Initializing Multidimensional Arrays </a:t>
            </a:r>
            <a:r>
              <a:rPr lang="en-US" sz="2000" b="0" dirty="0" smtClean="0"/>
              <a:t>(2 </a:t>
            </a:r>
            <a:r>
              <a:rPr lang="en-US" sz="2000" b="0" dirty="0"/>
              <a:t>of 2)</a:t>
            </a:r>
            <a:endParaRPr lang="en-US" sz="2000" dirty="0">
              <a:latin typeface="Times New Roman" panose="02020603050405020304" pitchFamily="18" charset="0"/>
            </a:endParaRPr>
          </a:p>
        </p:txBody>
      </p:sp>
      <p:pic>
        <p:nvPicPr>
          <p:cNvPr id="3" name="Picture 2" descr="The computer code continues. Line 23. forward slash forward slash function to output array with two rows and three columns. Line 24. void print Array left parenthesis i n t a left bracket right bracket left bracket 3 right bracket right parenthesis. The words, i n t a left bracket right bracket left bracket 3 right bracket, in line 24 are highlighted. Line 25. left brace. Line 26, indented once. forward slash forward slash loop through rows. Line 27, indented once. for left parenthesis size underscore t i equals 0 semicolon i less than sign equals 1 semicolon plus plus i right parenthesis left brace. Line 27 is highlighted. Line 28. Blank. Line 29, indented twice. forward slash forward slash output column values. Line 30, indented twice. for left parenthesis size underscore t j equals 0 semicolon j less than sign equals 2 semicolon plus plus j right parenthesis left brace. Line 30 is highlighted. Line 31, indented 3 times. print f left parenthesis double quote percent sign d double quote comma a left bracket i right bracket left bracket j right bracket right parenthesis semicolon. The words, a left bracket i right bracket left bracket j right bracket, in line 31 are highlighted. Line 32, indented twice. right brace. Line 33. Blank. Line 34, indented twice. print f left parenthesis double quote back slash n double quote right parenthesis semicolon forward slash forward slash start new line of output. Line 35, indented once. right brace. Line 36. right brace.. Double slashes and comments are in green text. I n t, void, size underscore t, and for are in blue text. Integers and quotes plus characters within are in cyan text. The code output has 9 lines. The lines read as follows. Line 1. Values in array 1 by row are colon. Line 2. 1 2 3. Line 3. 4 5 6. Line 4. Values in array 2 by row are colon. Line 5. 1 2 3. Line 6. 4 5 0. Line 7. Values in array 3 by row are colon. Line 8. 1 2 0. Line 9. 4 0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89" y="1634845"/>
            <a:ext cx="6584623" cy="4380789"/>
          </a:xfrm>
          <a:prstGeom prst="rect">
            <a:avLst/>
          </a:prstGeom>
        </p:spPr>
      </p:pic>
    </p:spTree>
    <p:extLst>
      <p:ext uri="{BB962C8B-B14F-4D97-AF65-F5344CB8AC3E}">
        <p14:creationId xmlns:p14="http://schemas.microsoft.com/office/powerpoint/2010/main" val="251104518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(6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program defines three arrays of two rows and three columns (six elements </a:t>
            </a:r>
            <a:r>
              <a:rPr lang="en-US" altLang="en-US" sz="2400" kern="1200" dirty="0" smtClean="0">
                <a:solidFill>
                  <a:srgbClr val="000000"/>
                </a:solidFill>
                <a:latin typeface="Arial (Body)"/>
                <a:ea typeface="+mn-ea"/>
                <a:cs typeface="+mn-cs"/>
              </a:rPr>
              <a:t>each).</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definition of </a:t>
            </a:r>
            <a:r>
              <a:rPr lang="en-US" altLang="en-US" sz="2400" kern="1200" dirty="0">
                <a:solidFill>
                  <a:srgbClr val="000000"/>
                </a:solidFill>
                <a:latin typeface="Consolas" panose="020B0609020204030204" pitchFamily="49" charset="0"/>
                <a:ea typeface="+mn-ea"/>
                <a:cs typeface="+mn-cs"/>
              </a:rPr>
              <a:t>array1</a:t>
            </a:r>
            <a:r>
              <a:rPr lang="en-US" altLang="en-US" sz="2400" kern="1200" dirty="0">
                <a:solidFill>
                  <a:srgbClr val="000000"/>
                </a:solidFill>
                <a:latin typeface="Arial (Body)"/>
                <a:ea typeface="+mn-ea"/>
                <a:cs typeface="+mn-cs"/>
              </a:rPr>
              <a:t> provides six initializers in two </a:t>
            </a:r>
            <a:r>
              <a:rPr lang="en-US" altLang="en-US" sz="2400" kern="1200" dirty="0" smtClean="0">
                <a:solidFill>
                  <a:srgbClr val="000000"/>
                </a:solidFill>
                <a:latin typeface="Arial (Body)"/>
                <a:ea typeface="+mn-ea"/>
                <a:cs typeface="+mn-cs"/>
              </a:rPr>
              <a:t>sublists.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first sublist initializes </a:t>
            </a:r>
            <a:r>
              <a:rPr lang="en-US" altLang="en-US" sz="2400" b="1" kern="1200" dirty="0">
                <a:solidFill>
                  <a:srgbClr val="000000"/>
                </a:solidFill>
                <a:latin typeface="Arial (Body)"/>
                <a:ea typeface="+mn-ea"/>
                <a:cs typeface="+mn-cs"/>
              </a:rPr>
              <a:t>row 0 </a:t>
            </a:r>
            <a:r>
              <a:rPr lang="en-US" altLang="en-US" sz="2400" kern="1200" dirty="0">
                <a:solidFill>
                  <a:srgbClr val="000000"/>
                </a:solidFill>
                <a:latin typeface="Arial (Body)"/>
                <a:ea typeface="+mn-ea"/>
                <a:cs typeface="+mn-cs"/>
              </a:rPr>
              <a:t>of the array to the values 1, 2 and 3; and the second sublist initializes </a:t>
            </a:r>
            <a:r>
              <a:rPr lang="en-US" altLang="en-US" sz="2400" b="1" kern="1200" dirty="0">
                <a:solidFill>
                  <a:srgbClr val="000000"/>
                </a:solidFill>
                <a:latin typeface="Arial (Body)"/>
                <a:ea typeface="+mn-ea"/>
                <a:cs typeface="+mn-cs"/>
              </a:rPr>
              <a:t>row 1 </a:t>
            </a:r>
            <a:r>
              <a:rPr lang="en-US" altLang="en-US" sz="2400" kern="1200" dirty="0">
                <a:solidFill>
                  <a:srgbClr val="000000"/>
                </a:solidFill>
                <a:latin typeface="Arial (Body)"/>
                <a:ea typeface="+mn-ea"/>
                <a:cs typeface="+mn-cs"/>
              </a:rPr>
              <a:t>of the array to the values 4, 5 and 6.</a:t>
            </a:r>
          </a:p>
        </p:txBody>
      </p:sp>
    </p:spTree>
    <p:extLst>
      <p:ext uri="{BB962C8B-B14F-4D97-AF65-F5344CB8AC3E}">
        <p14:creationId xmlns:p14="http://schemas.microsoft.com/office/powerpoint/2010/main" val="385651042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(7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470150"/>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If the braces around each sublist are removed from the </a:t>
            </a:r>
            <a:r>
              <a:rPr lang="en-US" altLang="en-US" sz="2200" kern="1200" dirty="0">
                <a:solidFill>
                  <a:srgbClr val="000000"/>
                </a:solidFill>
                <a:latin typeface="Consolas" panose="020B0609020204030204" pitchFamily="49" charset="0"/>
                <a:ea typeface="+mn-ea"/>
                <a:cs typeface="+mn-cs"/>
              </a:rPr>
              <a:t>array1 </a:t>
            </a:r>
            <a:r>
              <a:rPr lang="en-US" altLang="en-US" sz="2200" kern="1200" dirty="0">
                <a:solidFill>
                  <a:srgbClr val="000000"/>
                </a:solidFill>
                <a:latin typeface="Arial (Body)"/>
                <a:ea typeface="+mn-ea"/>
                <a:cs typeface="+mn-cs"/>
              </a:rPr>
              <a:t>initializer list, the compiler initializes the elements of the first row followed by the elements of the second </a:t>
            </a:r>
            <a:r>
              <a:rPr lang="en-US" altLang="en-US" sz="2200" kern="1200" dirty="0" smtClean="0">
                <a:solidFill>
                  <a:srgbClr val="000000"/>
                </a:solidFill>
                <a:latin typeface="Arial (Body)"/>
                <a:ea typeface="+mn-ea"/>
                <a:cs typeface="+mn-cs"/>
              </a:rPr>
              <a:t>row.</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definition of </a:t>
            </a:r>
            <a:r>
              <a:rPr lang="en-US" altLang="en-US" sz="2200" kern="1200" dirty="0">
                <a:solidFill>
                  <a:srgbClr val="000000"/>
                </a:solidFill>
                <a:latin typeface="Consolas" panose="020B0609020204030204" pitchFamily="49" charset="0"/>
                <a:ea typeface="+mn-ea"/>
                <a:cs typeface="+mn-cs"/>
              </a:rPr>
              <a:t>array2</a:t>
            </a:r>
            <a:r>
              <a:rPr lang="en-US" altLang="en-US" sz="2200" kern="1200" dirty="0">
                <a:solidFill>
                  <a:srgbClr val="000000"/>
                </a:solidFill>
                <a:latin typeface="Arial (Body)"/>
                <a:ea typeface="+mn-ea"/>
                <a:cs typeface="+mn-cs"/>
              </a:rPr>
              <a:t> provides five </a:t>
            </a:r>
            <a:r>
              <a:rPr lang="en-US" altLang="en-US" sz="2200" kern="1200" dirty="0" smtClean="0">
                <a:solidFill>
                  <a:srgbClr val="000000"/>
                </a:solidFill>
                <a:latin typeface="Arial (Body)"/>
                <a:ea typeface="+mn-ea"/>
                <a:cs typeface="+mn-cs"/>
              </a:rPr>
              <a:t>initializers.</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initializers are assigned to the first row, then the second </a:t>
            </a:r>
            <a:r>
              <a:rPr lang="en-US" altLang="en-US" sz="2200" kern="1200" dirty="0" smtClean="0">
                <a:solidFill>
                  <a:srgbClr val="000000"/>
                </a:solidFill>
                <a:latin typeface="Arial (Body)"/>
                <a:ea typeface="+mn-ea"/>
                <a:cs typeface="+mn-cs"/>
              </a:rPr>
              <a:t>row.</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Any elements that do not have an explicit initializer are initialized to zero automatically, </a:t>
            </a:r>
            <a:r>
              <a:rPr lang="en-US" altLang="en-US" sz="2200" kern="1200" dirty="0" smtClean="0">
                <a:solidFill>
                  <a:srgbClr val="000000"/>
                </a:solidFill>
                <a:latin typeface="Arial (Body)"/>
                <a:ea typeface="+mn-ea"/>
                <a:cs typeface="+mn-cs"/>
              </a:rPr>
              <a:t>so</a:t>
            </a:r>
            <a:endParaRPr lang="en-US" altLang="en-US" sz="2200" kern="1200" dirty="0">
              <a:solidFill>
                <a:srgbClr val="000000"/>
              </a:solidFill>
              <a:latin typeface="Arial (Body)"/>
              <a:ea typeface="+mn-ea"/>
              <a:cs typeface="+mn-cs"/>
            </a:endParaRPr>
          </a:p>
        </p:txBody>
      </p:sp>
      <p:graphicFrame>
        <p:nvGraphicFramePr>
          <p:cNvPr id="5" name="Object 4" descr="Array 2 left bracket 1 right bracket left bracket 2 right bracket."/>
          <p:cNvGraphicFramePr>
            <a:graphicFrameLocks noChangeAspect="1"/>
          </p:cNvGraphicFramePr>
          <p:nvPr>
            <p:extLst>
              <p:ext uri="{D42A27DB-BD31-4B8C-83A1-F6EECF244321}">
                <p14:modId xmlns:p14="http://schemas.microsoft.com/office/powerpoint/2010/main" val="566121309"/>
              </p:ext>
            </p:extLst>
          </p:nvPr>
        </p:nvGraphicFramePr>
        <p:xfrm>
          <a:off x="5074494" y="4582274"/>
          <a:ext cx="1687413" cy="449976"/>
        </p:xfrm>
        <a:graphic>
          <a:graphicData uri="http://schemas.openxmlformats.org/presentationml/2006/ole">
            <mc:AlternateContent xmlns:mc="http://schemas.openxmlformats.org/markup-compatibility/2006">
              <mc:Choice xmlns:v="urn:schemas-microsoft-com:vml" Requires="v">
                <p:oleObj spid="_x0000_s22861" name="Equation" r:id="rId3" imgW="952200" imgH="253800" progId="Equation.DSMT4">
                  <p:embed/>
                </p:oleObj>
              </mc:Choice>
              <mc:Fallback>
                <p:oleObj name="Equation" r:id="rId3" imgW="952200" imgH="253800" progId="Equation.DSMT4">
                  <p:embed/>
                  <p:pic>
                    <p:nvPicPr>
                      <p:cNvPr id="0" name=""/>
                      <p:cNvPicPr/>
                      <p:nvPr/>
                    </p:nvPicPr>
                    <p:blipFill>
                      <a:blip r:embed="rId4"/>
                      <a:stretch>
                        <a:fillRect/>
                      </a:stretch>
                    </p:blipFill>
                    <p:spPr>
                      <a:xfrm>
                        <a:off x="5074494" y="4582274"/>
                        <a:ext cx="1687413" cy="449976"/>
                      </a:xfrm>
                      <a:prstGeom prst="rect">
                        <a:avLst/>
                      </a:prstGeom>
                    </p:spPr>
                  </p:pic>
                </p:oleObj>
              </mc:Fallback>
            </mc:AlternateContent>
          </a:graphicData>
        </a:graphic>
      </p:graphicFrame>
      <p:sp>
        <p:nvSpPr>
          <p:cNvPr id="4" name="Text Placeholder 3"/>
          <p:cNvSpPr>
            <a:spLocks noGrp="1"/>
          </p:cNvSpPr>
          <p:nvPr>
            <p:ph type="body" idx="2"/>
          </p:nvPr>
        </p:nvSpPr>
        <p:spPr>
          <a:xfrm>
            <a:off x="476250" y="4883818"/>
            <a:ext cx="8229600" cy="1262857"/>
          </a:xfrm>
        </p:spPr>
        <p:txBody>
          <a:bodyPr/>
          <a:lstStyle/>
          <a:p>
            <a:pPr marL="0" lvl="0" indent="228600">
              <a:spcAft>
                <a:spcPct val="0"/>
              </a:spcAft>
              <a:buNone/>
              <a:tabLst/>
            </a:pPr>
            <a:r>
              <a:rPr lang="en-US" altLang="en-US" sz="2200" kern="1200" dirty="0">
                <a:solidFill>
                  <a:srgbClr val="000000"/>
                </a:solidFill>
                <a:latin typeface="Arial (Body)"/>
              </a:rPr>
              <a:t>is initialized to 0.</a:t>
            </a:r>
          </a:p>
          <a:p>
            <a:pPr marL="255651" lvl="0" indent="-255651">
              <a:spcAft>
                <a:spcPct val="0"/>
              </a:spcAft>
              <a:tabLst/>
            </a:pPr>
            <a:r>
              <a:rPr lang="en-US" altLang="en-US" sz="2200" kern="1200" dirty="0">
                <a:solidFill>
                  <a:srgbClr val="000000"/>
                </a:solidFill>
                <a:latin typeface="Arial (Body)"/>
              </a:rPr>
              <a:t>The definition of </a:t>
            </a:r>
            <a:r>
              <a:rPr lang="en-US" altLang="en-US" sz="2200" kern="1200" dirty="0">
                <a:solidFill>
                  <a:srgbClr val="000000"/>
                </a:solidFill>
                <a:latin typeface="Consolas" panose="020B0609020204030204" pitchFamily="49" charset="0"/>
              </a:rPr>
              <a:t>array3</a:t>
            </a:r>
            <a:r>
              <a:rPr lang="en-US" altLang="en-US" sz="2200" kern="1200" dirty="0">
                <a:solidFill>
                  <a:srgbClr val="000000"/>
                </a:solidFill>
                <a:latin typeface="Arial (Body)"/>
              </a:rPr>
              <a:t> provides three initializers in two sublists</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51980965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(8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608650"/>
          </a:xfrm>
        </p:spPr>
        <p:txBody>
          <a:bodyPr wrap="square" lIns="91425" tIns="91425" rIns="91425" bIns="91425">
            <a:spAutoFit/>
          </a:bodyPr>
          <a:lstStyle/>
          <a:p>
            <a:pPr marL="255651" lvl="0" indent="-255651">
              <a:spcAft>
                <a:spcPct val="0"/>
              </a:spcAft>
              <a:tabLst/>
            </a:pPr>
            <a:r>
              <a:rPr lang="en-US" altLang="en-US" sz="2000" kern="1200" dirty="0">
                <a:solidFill>
                  <a:srgbClr val="000000"/>
                </a:solidFill>
                <a:latin typeface="Arial (Body)"/>
                <a:ea typeface="+mn-ea"/>
                <a:cs typeface="+mn-cs"/>
              </a:rPr>
              <a:t>The sublist for the first row </a:t>
            </a:r>
            <a:r>
              <a:rPr lang="en-US" altLang="en-US" sz="2000" b="1" kern="1200" dirty="0">
                <a:solidFill>
                  <a:srgbClr val="000000"/>
                </a:solidFill>
                <a:latin typeface="Arial (Body)"/>
                <a:ea typeface="+mn-ea"/>
                <a:cs typeface="+mn-cs"/>
              </a:rPr>
              <a:t>explicitly</a:t>
            </a:r>
            <a:r>
              <a:rPr lang="en-US" altLang="en-US" sz="2000" kern="1200" dirty="0">
                <a:solidFill>
                  <a:srgbClr val="000000"/>
                </a:solidFill>
                <a:latin typeface="Arial (Body)"/>
                <a:ea typeface="+mn-ea"/>
                <a:cs typeface="+mn-cs"/>
              </a:rPr>
              <a:t> initializes the first two elements of the first row to 1 and </a:t>
            </a:r>
            <a:r>
              <a:rPr lang="en-US" altLang="en-US" sz="2000" kern="1200" dirty="0" smtClean="0">
                <a:solidFill>
                  <a:srgbClr val="000000"/>
                </a:solidFill>
                <a:latin typeface="Arial (Body)"/>
                <a:ea typeface="+mn-ea"/>
                <a:cs typeface="+mn-cs"/>
              </a:rPr>
              <a:t>2.</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The third element is initialized to </a:t>
            </a:r>
            <a:r>
              <a:rPr lang="en-US" altLang="en-US" sz="2000" b="1" kern="1200" dirty="0" smtClean="0">
                <a:solidFill>
                  <a:srgbClr val="000000"/>
                </a:solidFill>
                <a:latin typeface="Arial (Body)"/>
                <a:ea typeface="+mn-ea"/>
                <a:cs typeface="+mn-cs"/>
              </a:rPr>
              <a:t>zero</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The sublist for the second row explicitly initializes the first element to </a:t>
            </a:r>
            <a:r>
              <a:rPr lang="en-US" altLang="en-US" sz="2000" kern="1200" dirty="0" smtClean="0">
                <a:solidFill>
                  <a:srgbClr val="000000"/>
                </a:solidFill>
                <a:latin typeface="Arial (Body)"/>
                <a:ea typeface="+mn-ea"/>
                <a:cs typeface="+mn-cs"/>
              </a:rPr>
              <a:t>4.</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The last two elements are initialized to </a:t>
            </a:r>
            <a:r>
              <a:rPr lang="en-US" altLang="en-US" sz="2000" b="1" kern="1200" dirty="0" smtClean="0">
                <a:solidFill>
                  <a:srgbClr val="000000"/>
                </a:solidFill>
                <a:latin typeface="Arial (Body)"/>
                <a:ea typeface="+mn-ea"/>
                <a:cs typeface="+mn-cs"/>
              </a:rPr>
              <a:t>zero</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The program calls </a:t>
            </a:r>
            <a:r>
              <a:rPr lang="en-US" altLang="en-US" sz="2000" kern="1200" dirty="0" smtClean="0">
                <a:solidFill>
                  <a:srgbClr val="000000"/>
                </a:solidFill>
                <a:latin typeface="Consolas" panose="020B0609020204030204" pitchFamily="49" charset="0"/>
                <a:ea typeface="+mn-ea"/>
                <a:cs typeface="+mn-cs"/>
              </a:rPr>
              <a:t>printArray</a:t>
            </a:r>
            <a:r>
              <a:rPr lang="en-US" altLang="en-US" sz="2000" kern="1200" dirty="0" smtClean="0">
                <a:solidFill>
                  <a:srgbClr val="000000"/>
                </a:solidFill>
                <a:latin typeface="Arial (Body)"/>
                <a:ea typeface="+mn-ea"/>
                <a:cs typeface="+mn-cs"/>
              </a:rPr>
              <a:t> </a:t>
            </a:r>
            <a:r>
              <a:rPr lang="en-US" altLang="en-US" sz="2000" kern="1200" dirty="0">
                <a:solidFill>
                  <a:srgbClr val="000000"/>
                </a:solidFill>
                <a:latin typeface="Arial (Body)"/>
                <a:ea typeface="+mn-ea"/>
                <a:cs typeface="+mn-cs"/>
              </a:rPr>
              <a:t>to output each array’s </a:t>
            </a:r>
            <a:r>
              <a:rPr lang="en-US" altLang="en-US" sz="2000" kern="1200" dirty="0" smtClean="0">
                <a:solidFill>
                  <a:srgbClr val="000000"/>
                </a:solidFill>
                <a:latin typeface="Arial (Body)"/>
                <a:ea typeface="+mn-ea"/>
                <a:cs typeface="+mn-cs"/>
              </a:rPr>
              <a:t>elements.</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The function definition specifies the array parameter as </a:t>
            </a:r>
            <a:endParaRPr lang="en-US" altLang="en-US" sz="2000" kern="1200" dirty="0" smtClean="0">
              <a:solidFill>
                <a:srgbClr val="000000"/>
              </a:solidFill>
              <a:latin typeface="Arial (Body)"/>
              <a:ea typeface="+mn-ea"/>
              <a:cs typeface="+mn-cs"/>
            </a:endParaRPr>
          </a:p>
        </p:txBody>
      </p:sp>
      <p:graphicFrame>
        <p:nvGraphicFramePr>
          <p:cNvPr id="4" name="Object 3" descr="C o n s t I n t a left bracket right bracket left bracket 3 right bracket."/>
          <p:cNvGraphicFramePr>
            <a:graphicFrameLocks noChangeAspect="1"/>
          </p:cNvGraphicFramePr>
          <p:nvPr>
            <p:extLst>
              <p:ext uri="{D42A27DB-BD31-4B8C-83A1-F6EECF244321}">
                <p14:modId xmlns:p14="http://schemas.microsoft.com/office/powerpoint/2010/main" val="1179902666"/>
              </p:ext>
            </p:extLst>
          </p:nvPr>
        </p:nvGraphicFramePr>
        <p:xfrm>
          <a:off x="749871" y="5197400"/>
          <a:ext cx="2697608" cy="395980"/>
        </p:xfrm>
        <a:graphic>
          <a:graphicData uri="http://schemas.openxmlformats.org/presentationml/2006/ole">
            <mc:AlternateContent xmlns:mc="http://schemas.openxmlformats.org/markup-compatibility/2006">
              <mc:Choice xmlns:v="urn:schemas-microsoft-com:vml" Requires="v">
                <p:oleObj spid="_x0000_s23882" name="Equation" r:id="rId3" imgW="1384200" imgH="203040" progId="Equation.DSMT4">
                  <p:embed/>
                </p:oleObj>
              </mc:Choice>
              <mc:Fallback>
                <p:oleObj name="Equation" r:id="rId3" imgW="1384200" imgH="203040" progId="Equation.DSMT4">
                  <p:embed/>
                  <p:pic>
                    <p:nvPicPr>
                      <p:cNvPr id="0" name=""/>
                      <p:cNvPicPr/>
                      <p:nvPr/>
                    </p:nvPicPr>
                    <p:blipFill>
                      <a:blip r:embed="rId4"/>
                      <a:stretch>
                        <a:fillRect/>
                      </a:stretch>
                    </p:blipFill>
                    <p:spPr>
                      <a:xfrm>
                        <a:off x="749871" y="5197400"/>
                        <a:ext cx="2697608" cy="395980"/>
                      </a:xfrm>
                      <a:prstGeom prst="rect">
                        <a:avLst/>
                      </a:prstGeom>
                    </p:spPr>
                  </p:pic>
                </p:oleObj>
              </mc:Fallback>
            </mc:AlternateContent>
          </a:graphicData>
        </a:graphic>
      </p:graphicFrame>
      <p:sp>
        <p:nvSpPr>
          <p:cNvPr id="5" name="Text Placeholder 4"/>
          <p:cNvSpPr>
            <a:spLocks noGrp="1"/>
          </p:cNvSpPr>
          <p:nvPr>
            <p:ph type="body" idx="2"/>
          </p:nvPr>
        </p:nvSpPr>
        <p:spPr>
          <a:xfrm>
            <a:off x="457200" y="5593380"/>
            <a:ext cx="8229600" cy="787400"/>
          </a:xfrm>
        </p:spPr>
        <p:txBody>
          <a:bodyPr/>
          <a:lstStyle/>
          <a:p>
            <a:r>
              <a:rPr lang="en-US" altLang="en-US" sz="2000" kern="1200" dirty="0">
                <a:solidFill>
                  <a:srgbClr val="000000"/>
                </a:solidFill>
                <a:latin typeface="Arial (Body)"/>
              </a:rPr>
              <a:t>When we receive a one-dimensional array as a parameter, the array brackets are </a:t>
            </a:r>
            <a:r>
              <a:rPr lang="en-US" altLang="en-US" sz="2000" b="1" kern="1200" dirty="0">
                <a:solidFill>
                  <a:srgbClr val="000000"/>
                </a:solidFill>
                <a:latin typeface="Arial (Body)"/>
              </a:rPr>
              <a:t>empty</a:t>
            </a:r>
            <a:r>
              <a:rPr lang="en-US" altLang="en-US" sz="2000" kern="1200" dirty="0">
                <a:solidFill>
                  <a:srgbClr val="000000"/>
                </a:solidFill>
                <a:latin typeface="Arial (Body)"/>
              </a:rPr>
              <a:t> in the function’s parameter list</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spTree>
    <p:extLst>
      <p:ext uri="{BB962C8B-B14F-4D97-AF65-F5344CB8AC3E}">
        <p14:creationId xmlns:p14="http://schemas.microsoft.com/office/powerpoint/2010/main" val="283286351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(9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The first index of a multidimensional array is not required either, but all subsequent indices are </a:t>
            </a:r>
            <a:r>
              <a:rPr lang="en-US" altLang="en-US" sz="2200" kern="1200" dirty="0" smtClean="0">
                <a:solidFill>
                  <a:srgbClr val="000000"/>
                </a:solidFill>
                <a:latin typeface="Arial (Body)"/>
                <a:ea typeface="+mn-ea"/>
                <a:cs typeface="+mn-cs"/>
              </a:rPr>
              <a:t>required.</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compiler uses these indices to determine the locations in memory of elements in multidimensional </a:t>
            </a:r>
            <a:r>
              <a:rPr lang="en-US" altLang="en-US" sz="2200" kern="1200" dirty="0" smtClean="0">
                <a:solidFill>
                  <a:srgbClr val="000000"/>
                </a:solidFill>
                <a:latin typeface="Arial (Body)"/>
                <a:ea typeface="+mn-ea"/>
                <a:cs typeface="+mn-cs"/>
              </a:rPr>
              <a:t>arrays.</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All array elements are stored consecutively in memory regardless of the number of </a:t>
            </a:r>
            <a:r>
              <a:rPr lang="en-US" altLang="en-US" sz="2200" kern="1200" dirty="0" smtClean="0">
                <a:solidFill>
                  <a:srgbClr val="000000"/>
                </a:solidFill>
                <a:latin typeface="Arial (Body)"/>
                <a:ea typeface="+mn-ea"/>
                <a:cs typeface="+mn-cs"/>
              </a:rPr>
              <a:t>indices.</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In a two-dimensional array, the first row is stored in memory followed by the second </a:t>
            </a:r>
            <a:r>
              <a:rPr lang="en-US" altLang="en-US" sz="2200" kern="1200" dirty="0" smtClean="0">
                <a:solidFill>
                  <a:srgbClr val="000000"/>
                </a:solidFill>
                <a:latin typeface="Arial (Body)"/>
                <a:ea typeface="+mn-ea"/>
                <a:cs typeface="+mn-cs"/>
              </a:rPr>
              <a:t>row.</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Providing the index values in a parameter declaration enables the compiler to tell the function how to locate an element in the </a:t>
            </a:r>
            <a:r>
              <a:rPr lang="en-US" altLang="en-US" sz="2200" kern="1200" dirty="0" smtClean="0">
                <a:solidFill>
                  <a:srgbClr val="000000"/>
                </a:solidFill>
                <a:latin typeface="Arial (Body)"/>
                <a:ea typeface="+mn-ea"/>
                <a:cs typeface="+mn-cs"/>
              </a:rPr>
              <a:t>array.</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9002085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(10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In a two-dimensional array, each row is basically a one-dimensional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To locate an element in a particular row, the compiler must know </a:t>
            </a:r>
            <a:r>
              <a:rPr lang="en-US" altLang="en-US" sz="2400" b="1" kern="1200" dirty="0">
                <a:solidFill>
                  <a:srgbClr val="000000"/>
                </a:solidFill>
                <a:latin typeface="Arial (Body)"/>
                <a:ea typeface="+mn-ea"/>
                <a:cs typeface="+mn-cs"/>
              </a:rPr>
              <a:t>how many elements are in each row </a:t>
            </a:r>
            <a:r>
              <a:rPr lang="en-US" altLang="en-US" sz="2400" kern="1200" dirty="0">
                <a:solidFill>
                  <a:srgbClr val="000000"/>
                </a:solidFill>
                <a:latin typeface="Arial (Body)"/>
                <a:ea typeface="+mn-ea"/>
                <a:cs typeface="+mn-cs"/>
              </a:rPr>
              <a:t>so that it can skip the proper number of memory locations when accessing the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Thus, when </a:t>
            </a:r>
            <a:r>
              <a:rPr lang="en-US" altLang="en-US" sz="2400" kern="1200" dirty="0" smtClean="0">
                <a:solidFill>
                  <a:srgbClr val="000000"/>
                </a:solidFill>
                <a:latin typeface="Arial (Body)"/>
                <a:ea typeface="+mn-ea"/>
                <a:cs typeface="+mn-cs"/>
              </a:rPr>
              <a:t>accessing</a:t>
            </a:r>
            <a:endParaRPr lang="en-US" altLang="en-US" sz="2400" kern="1200" dirty="0">
              <a:solidFill>
                <a:srgbClr val="000000"/>
              </a:solidFill>
              <a:latin typeface="Arial (Body)"/>
              <a:ea typeface="+mn-ea"/>
              <a:cs typeface="+mn-cs"/>
            </a:endParaRPr>
          </a:p>
        </p:txBody>
      </p:sp>
      <p:graphicFrame>
        <p:nvGraphicFramePr>
          <p:cNvPr id="5" name="Object 4" descr="A left bracket 1 right bracket left bracket 2 right bracket."/>
          <p:cNvGraphicFramePr>
            <a:graphicFrameLocks noChangeAspect="1"/>
          </p:cNvGraphicFramePr>
          <p:nvPr>
            <p:extLst>
              <p:ext uri="{D42A27DB-BD31-4B8C-83A1-F6EECF244321}">
                <p14:modId xmlns:p14="http://schemas.microsoft.com/office/powerpoint/2010/main" val="861114226"/>
              </p:ext>
            </p:extLst>
          </p:nvPr>
        </p:nvGraphicFramePr>
        <p:xfrm>
          <a:off x="3869427" y="4307710"/>
          <a:ext cx="859046" cy="409069"/>
        </p:xfrm>
        <a:graphic>
          <a:graphicData uri="http://schemas.openxmlformats.org/presentationml/2006/ole">
            <mc:AlternateContent xmlns:mc="http://schemas.openxmlformats.org/markup-compatibility/2006">
              <mc:Choice xmlns:v="urn:schemas-microsoft-com:vml" Requires="v">
                <p:oleObj spid="_x0000_s24904" name="Equation" r:id="rId3" imgW="533160" imgH="253800" progId="Equation.DSMT4">
                  <p:embed/>
                </p:oleObj>
              </mc:Choice>
              <mc:Fallback>
                <p:oleObj name="Equation" r:id="rId3" imgW="533160" imgH="253800" progId="Equation.DSMT4">
                  <p:embed/>
                  <p:pic>
                    <p:nvPicPr>
                      <p:cNvPr id="0" name=""/>
                      <p:cNvPicPr/>
                      <p:nvPr/>
                    </p:nvPicPr>
                    <p:blipFill>
                      <a:blip r:embed="rId4"/>
                      <a:stretch>
                        <a:fillRect/>
                      </a:stretch>
                    </p:blipFill>
                    <p:spPr>
                      <a:xfrm>
                        <a:off x="3869427" y="4307710"/>
                        <a:ext cx="859046" cy="409069"/>
                      </a:xfrm>
                      <a:prstGeom prst="rect">
                        <a:avLst/>
                      </a:prstGeom>
                    </p:spPr>
                  </p:pic>
                </p:oleObj>
              </mc:Fallback>
            </mc:AlternateContent>
          </a:graphicData>
        </a:graphic>
      </p:graphicFrame>
      <p:sp>
        <p:nvSpPr>
          <p:cNvPr id="4" name="Text Placeholder 3"/>
          <p:cNvSpPr>
            <a:spLocks noGrp="1"/>
          </p:cNvSpPr>
          <p:nvPr>
            <p:ph type="body" idx="2"/>
          </p:nvPr>
        </p:nvSpPr>
        <p:spPr>
          <a:xfrm>
            <a:off x="457200" y="4198938"/>
            <a:ext cx="8229600" cy="1811338"/>
          </a:xfrm>
        </p:spPr>
        <p:txBody>
          <a:bodyPr/>
          <a:lstStyle/>
          <a:p>
            <a:pPr marL="228600" lvl="0" indent="4057650">
              <a:spcAft>
                <a:spcPct val="0"/>
              </a:spcAft>
              <a:buNone/>
              <a:tabLst/>
            </a:pPr>
            <a:r>
              <a:rPr lang="en-US" altLang="en-US" sz="2400" kern="1200" dirty="0">
                <a:solidFill>
                  <a:srgbClr val="000000"/>
                </a:solidFill>
                <a:latin typeface="Arial (Body)"/>
              </a:rPr>
              <a:t>in our example, the compiler knows to skip the three elements of the first row to get to the second row (row 1).</a:t>
            </a:r>
          </a:p>
          <a:p>
            <a:pPr marL="255651" lvl="0" indent="-255651">
              <a:spcAft>
                <a:spcPct val="0"/>
              </a:spcAft>
              <a:tabLst/>
            </a:pPr>
            <a:r>
              <a:rPr lang="en-US" altLang="en-US" sz="2400" kern="1200" dirty="0">
                <a:solidFill>
                  <a:srgbClr val="000000"/>
                </a:solidFill>
                <a:latin typeface="Arial (Body)"/>
              </a:rPr>
              <a:t>Then, the compiler accesses element 2 of that row</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837827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6.3 Defining Arrays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47040"/>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Arrays occupy space in </a:t>
            </a:r>
            <a:r>
              <a:rPr lang="en-US" altLang="en-US" sz="2400" kern="1200" dirty="0" smtClean="0">
                <a:solidFill>
                  <a:srgbClr val="000000"/>
                </a:solidFill>
                <a:latin typeface="Arial (Body)"/>
                <a:ea typeface="+mn-ea"/>
                <a:cs typeface="+mn-cs"/>
              </a:rPr>
              <a:t>memory.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You specify the type of each element and the number of elements each array requires so that the computer may reserve the appropriate amount of </a:t>
            </a:r>
            <a:r>
              <a:rPr lang="en-US" altLang="en-US" sz="2400" kern="1200" dirty="0" smtClean="0">
                <a:solidFill>
                  <a:srgbClr val="000000"/>
                </a:solidFill>
                <a:latin typeface="Arial (Body)"/>
                <a:ea typeface="+mn-ea"/>
                <a:cs typeface="+mn-cs"/>
              </a:rPr>
              <a:t>memory.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following definition reserves 12 elements for integer array </a:t>
            </a:r>
            <a:r>
              <a:rPr lang="en-US" altLang="en-US" sz="2400" kern="1200" dirty="0">
                <a:solidFill>
                  <a:srgbClr val="000000"/>
                </a:solidFill>
                <a:latin typeface="Consolas" panose="020B0609020204030204" pitchFamily="49" charset="0"/>
                <a:ea typeface="+mn-ea"/>
                <a:cs typeface="+mn-cs"/>
              </a:rPr>
              <a:t>c</a:t>
            </a:r>
            <a:r>
              <a:rPr lang="en-US" altLang="en-US" sz="2400" kern="1200" dirty="0">
                <a:solidFill>
                  <a:srgbClr val="000000"/>
                </a:solidFill>
                <a:latin typeface="Arial (Body)"/>
                <a:ea typeface="+mn-ea"/>
                <a:cs typeface="+mn-cs"/>
              </a:rPr>
              <a:t>, which has indices in the range </a:t>
            </a:r>
            <a:r>
              <a:rPr lang="en-US" altLang="en-US" sz="2400" kern="1200" dirty="0" smtClean="0">
                <a:solidFill>
                  <a:srgbClr val="000000"/>
                </a:solidFill>
                <a:latin typeface="Arial (Body)"/>
                <a:ea typeface="+mn-ea"/>
                <a:cs typeface="+mn-cs"/>
              </a:rPr>
              <a:t>0-11.</a:t>
            </a:r>
          </a:p>
          <a:p>
            <a:pPr marL="742569" lvl="1" indent="-284400">
              <a:spcAft>
                <a:spcPct val="0"/>
              </a:spcAft>
            </a:pPr>
            <a:r>
              <a:rPr lang="en-US" altLang="en-US" sz="2400" kern="1200" dirty="0">
                <a:solidFill>
                  <a:srgbClr val="000000"/>
                </a:solidFill>
                <a:latin typeface="Arial (Body)"/>
                <a:ea typeface="+mn-ea"/>
                <a:cs typeface="+mn-cs"/>
              </a:rPr>
              <a:t> </a:t>
            </a:r>
            <a:endParaRPr lang="en-US" altLang="en-US" sz="2400" kern="1200" dirty="0" smtClean="0">
              <a:solidFill>
                <a:srgbClr val="000000"/>
              </a:solidFill>
              <a:latin typeface="Arial (Body)"/>
              <a:ea typeface="+mn-ea"/>
              <a:cs typeface="+mn-cs"/>
            </a:endParaRPr>
          </a:p>
        </p:txBody>
      </p:sp>
      <p:pic>
        <p:nvPicPr>
          <p:cNvPr id="5" name="Picture 4" descr="i n t, c left bracket 12 right bracket semicolon"/>
          <p:cNvPicPr>
            <a:picLocks noChangeAspect="1"/>
          </p:cNvPicPr>
          <p:nvPr/>
        </p:nvPicPr>
        <p:blipFill rotWithShape="1">
          <a:blip r:embed="rId2"/>
          <a:srcRect l="15965"/>
          <a:stretch/>
        </p:blipFill>
        <p:spPr>
          <a:xfrm>
            <a:off x="1312676" y="4261600"/>
            <a:ext cx="1995528" cy="685640"/>
          </a:xfrm>
          <a:prstGeom prst="rect">
            <a:avLst/>
          </a:prstGeom>
        </p:spPr>
      </p:pic>
    </p:spTree>
    <p:extLst>
      <p:ext uri="{BB962C8B-B14F-4D97-AF65-F5344CB8AC3E}">
        <p14:creationId xmlns:p14="http://schemas.microsoft.com/office/powerpoint/2010/main" val="109954784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(11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199" y="1600200"/>
            <a:ext cx="8296275" cy="2300600"/>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Many common array manipulations use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iteration </a:t>
            </a:r>
            <a:r>
              <a:rPr lang="en-US" altLang="en-US" sz="2400" kern="1200" dirty="0" smtClean="0">
                <a:solidFill>
                  <a:srgbClr val="000000"/>
                </a:solidFill>
                <a:latin typeface="Arial (Body)"/>
                <a:ea typeface="+mn-ea"/>
                <a:cs typeface="+mn-cs"/>
              </a:rPr>
              <a:t>statements.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For example, the following statement sets all the elements in row 2 of array </a:t>
            </a:r>
            <a:r>
              <a:rPr lang="en-US" altLang="en-US" sz="2400" kern="1200" dirty="0">
                <a:solidFill>
                  <a:srgbClr val="000000"/>
                </a:solidFill>
                <a:latin typeface="Consolas" panose="020B0609020204030204" pitchFamily="49" charset="0"/>
                <a:ea typeface="+mn-ea"/>
                <a:cs typeface="+mn-cs"/>
              </a:rPr>
              <a:t>a</a:t>
            </a:r>
            <a:r>
              <a:rPr lang="en-US" altLang="en-US" sz="2400" kern="1200" dirty="0">
                <a:solidFill>
                  <a:srgbClr val="000000"/>
                </a:solidFill>
                <a:latin typeface="Arial (Body)"/>
                <a:ea typeface="+mn-ea"/>
                <a:cs typeface="+mn-cs"/>
              </a:rPr>
              <a:t>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6.20 </a:t>
            </a:r>
            <a:r>
              <a:rPr lang="en-US" altLang="en-US" sz="2400" kern="1200" dirty="0" smtClean="0">
                <a:solidFill>
                  <a:srgbClr val="000000"/>
                </a:solidFill>
                <a:latin typeface="Arial (Body)"/>
                <a:ea typeface="+mn-ea"/>
                <a:cs typeface="+mn-cs"/>
              </a:rPr>
              <a:t>(see slide 148 )to zero:</a:t>
            </a:r>
          </a:p>
          <a:p>
            <a:pPr marL="742569" lvl="1" indent="-255651">
              <a:spcAft>
                <a:spcPct val="0"/>
              </a:spcAft>
            </a:pPr>
            <a:r>
              <a:rPr lang="en-US" altLang="en-US" sz="2400" kern="1200" dirty="0" smtClean="0">
                <a:solidFill>
                  <a:srgbClr val="000000"/>
                </a:solidFill>
                <a:latin typeface="Arial (Body)"/>
                <a:ea typeface="+mn-ea"/>
                <a:cs typeface="+mn-cs"/>
              </a:rPr>
              <a:t> </a:t>
            </a:r>
          </a:p>
        </p:txBody>
      </p:sp>
      <p:pic>
        <p:nvPicPr>
          <p:cNvPr id="5" name="Picture 4" descr="The computer code has 3 lines. The lines read as follows. Line 1. for left parenthesis column equals 0 semicolon column less than sign equals 3 semicolon plus plus column right parenthesis left brace. Line 2, indented once. a left bracket 2 right bracket left bracket column right bracket equals 0 semicolon. Line 3. right brace. The word, for, in line 1 is in blue text. The numbers in the code are in cyan text."/>
          <p:cNvPicPr>
            <a:picLocks noChangeAspect="1"/>
          </p:cNvPicPr>
          <p:nvPr/>
        </p:nvPicPr>
        <p:blipFill rotWithShape="1">
          <a:blip r:embed="rId2"/>
          <a:srcRect l="4722" b="9458"/>
          <a:stretch/>
        </p:blipFill>
        <p:spPr>
          <a:xfrm>
            <a:off x="1386581" y="3456438"/>
            <a:ext cx="6894889" cy="1041124"/>
          </a:xfrm>
          <a:prstGeom prst="rect">
            <a:avLst/>
          </a:prstGeom>
        </p:spPr>
      </p:pic>
      <p:sp>
        <p:nvSpPr>
          <p:cNvPr id="4" name="Text Placeholder 3"/>
          <p:cNvSpPr>
            <a:spLocks noGrp="1"/>
          </p:cNvSpPr>
          <p:nvPr>
            <p:ph type="body" idx="2"/>
          </p:nvPr>
        </p:nvSpPr>
        <p:spPr>
          <a:xfrm>
            <a:off x="457200" y="4537445"/>
            <a:ext cx="8229600" cy="556182"/>
          </a:xfrm>
        </p:spPr>
        <p:txBody>
          <a:bodyPr/>
          <a:lstStyle/>
          <a:p>
            <a:pPr lvl="0"/>
            <a:r>
              <a:rPr lang="en-US" altLang="en-US" sz="2400" kern="1200" dirty="0">
                <a:solidFill>
                  <a:srgbClr val="000000"/>
                </a:solidFill>
                <a:latin typeface="Arial (Body)"/>
              </a:rPr>
              <a:t>We specified row 2, so the first index is always </a:t>
            </a:r>
            <a:r>
              <a:rPr lang="en-US" altLang="en-US" sz="2400" kern="1200" dirty="0">
                <a:solidFill>
                  <a:srgbClr val="000000"/>
                </a:solidFill>
                <a:latin typeface="Consolas" panose="020B0609020204030204" pitchFamily="49" charset="0"/>
              </a:rPr>
              <a:t>2</a:t>
            </a:r>
            <a:r>
              <a:rPr lang="en-US" altLang="en-US" sz="2400" kern="1200" dirty="0" smtClean="0">
                <a:solidFill>
                  <a:srgbClr val="000000"/>
                </a:solidFill>
                <a:latin typeface="Arial (Body)"/>
              </a:rPr>
              <a:t>.</a:t>
            </a:r>
            <a:endParaRPr lang="en-US" sz="2400" dirty="0"/>
          </a:p>
        </p:txBody>
      </p:sp>
    </p:spTree>
    <p:extLst>
      <p:ext uri="{BB962C8B-B14F-4D97-AF65-F5344CB8AC3E}">
        <p14:creationId xmlns:p14="http://schemas.microsoft.com/office/powerpoint/2010/main" val="148579266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(12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931268"/>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mn-cs"/>
              </a:rPr>
              <a:t>loop</a:t>
            </a:r>
            <a:r>
              <a:rPr lang="en-US" altLang="en-US" sz="2400" kern="1200" dirty="0">
                <a:solidFill>
                  <a:srgbClr val="000000"/>
                </a:solidFill>
                <a:latin typeface="Arial (Body)"/>
                <a:ea typeface="+mn-ea"/>
                <a:cs typeface="+mn-cs"/>
              </a:rPr>
              <a:t> varies only the second </a:t>
            </a:r>
            <a:r>
              <a:rPr lang="en-US" altLang="en-US" sz="2400" kern="1200" dirty="0" smtClean="0">
                <a:solidFill>
                  <a:srgbClr val="000000"/>
                </a:solidFill>
                <a:latin typeface="Arial (Body)"/>
                <a:ea typeface="+mn-ea"/>
                <a:cs typeface="+mn-cs"/>
              </a:rPr>
              <a:t>index.</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preceding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statement is equivalent to the assignment </a:t>
            </a:r>
            <a:r>
              <a:rPr lang="en-US" altLang="en-US" sz="2400" kern="1200" dirty="0" smtClean="0">
                <a:solidFill>
                  <a:srgbClr val="000000"/>
                </a:solidFill>
                <a:latin typeface="Arial (Body)"/>
                <a:ea typeface="+mn-ea"/>
                <a:cs typeface="+mn-cs"/>
              </a:rPr>
              <a:t>statements:</a:t>
            </a:r>
          </a:p>
          <a:p>
            <a:pPr marL="743001" lvl="1" indent="-255651">
              <a:spcAft>
                <a:spcPct val="0"/>
              </a:spcAft>
            </a:pPr>
            <a:r>
              <a:rPr lang="en-US" altLang="en-US" sz="2400" kern="1200" dirty="0">
                <a:solidFill>
                  <a:srgbClr val="000000"/>
                </a:solidFill>
                <a:latin typeface="Arial (Body)"/>
                <a:ea typeface="+mn-ea"/>
                <a:cs typeface="+mn-cs"/>
              </a:rPr>
              <a:t> </a:t>
            </a:r>
            <a:endParaRPr lang="en-US" altLang="en-US" sz="2400" kern="1200" dirty="0" smtClean="0">
              <a:solidFill>
                <a:srgbClr val="000000"/>
              </a:solidFill>
              <a:latin typeface="Arial (Body)"/>
              <a:ea typeface="+mn-ea"/>
              <a:cs typeface="+mn-cs"/>
            </a:endParaRPr>
          </a:p>
        </p:txBody>
      </p:sp>
      <p:pic>
        <p:nvPicPr>
          <p:cNvPr id="4" name="Picture 3" descr="The computer code has 4 lines. The lines read as follows. Line 1. a left bracket 2 right bracket left bracket 0 right bracket equals 0 semicolon. Line 2. a left bracket 2 right bracket left bracket 1 right bracket equals 0 semicolon. Line 3. a left bracket 2 right bracket left bracket 2 right bracket equals 0 semicolon. Line 4. a left bracket 2 right bracket left bracket 3 right bracket equals 0 semicolon. Indices of the array are in cyan text."/>
          <p:cNvPicPr>
            <a:picLocks noChangeAspect="1"/>
          </p:cNvPicPr>
          <p:nvPr/>
        </p:nvPicPr>
        <p:blipFill rotWithShape="1">
          <a:blip r:embed="rId2"/>
          <a:srcRect l="11228" b="1126"/>
          <a:stretch/>
        </p:blipFill>
        <p:spPr>
          <a:xfrm>
            <a:off x="1454301" y="2973718"/>
            <a:ext cx="2195075" cy="1556731"/>
          </a:xfrm>
          <a:prstGeom prst="rect">
            <a:avLst/>
          </a:prstGeom>
        </p:spPr>
      </p:pic>
    </p:spTree>
    <p:extLst>
      <p:ext uri="{BB962C8B-B14F-4D97-AF65-F5344CB8AC3E}">
        <p14:creationId xmlns:p14="http://schemas.microsoft.com/office/powerpoint/2010/main" val="206802971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(13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1369575"/>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following nested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statement determines the total of all the elements in array </a:t>
            </a:r>
            <a:r>
              <a:rPr lang="en-US" altLang="en-US" sz="2400" kern="1200" dirty="0" smtClean="0">
                <a:solidFill>
                  <a:srgbClr val="000000"/>
                </a:solidFill>
                <a:latin typeface="Consolas" panose="020B0609020204030204" pitchFamily="49" charset="0"/>
                <a:ea typeface="+mn-ea"/>
                <a:cs typeface="+mn-cs"/>
              </a:rPr>
              <a:t>a</a:t>
            </a:r>
            <a:r>
              <a:rPr lang="en-US" altLang="en-US" sz="2400" kern="1200" dirty="0" smtClean="0">
                <a:solidFill>
                  <a:srgbClr val="000000"/>
                </a:solidFill>
                <a:latin typeface="Arial (Body)"/>
                <a:ea typeface="+mn-ea"/>
                <a:cs typeface="+mn-cs"/>
              </a:rPr>
              <a:t>.</a:t>
            </a:r>
          </a:p>
          <a:p>
            <a:pPr marL="742569" lvl="1" indent="-255651">
              <a:spcAft>
                <a:spcPct val="0"/>
              </a:spcAft>
            </a:pPr>
            <a:r>
              <a:rPr lang="en-US" altLang="en-US" sz="2400" kern="1200" dirty="0">
                <a:solidFill>
                  <a:srgbClr val="000000"/>
                </a:solidFill>
                <a:latin typeface="Arial (Body)"/>
                <a:ea typeface="+mn-ea"/>
                <a:cs typeface="+mn-cs"/>
              </a:rPr>
              <a:t> </a:t>
            </a:r>
            <a:endParaRPr lang="en-US" altLang="en-US" sz="2400" kern="1200" dirty="0" smtClean="0">
              <a:solidFill>
                <a:srgbClr val="000000"/>
              </a:solidFill>
              <a:latin typeface="Arial (Body)"/>
              <a:ea typeface="+mn-ea"/>
              <a:cs typeface="+mn-cs"/>
            </a:endParaRPr>
          </a:p>
        </p:txBody>
      </p:sp>
      <p:pic>
        <p:nvPicPr>
          <p:cNvPr id="8" name="Picture 7" descr="Total equals 0 semicolon."/>
          <p:cNvPicPr>
            <a:picLocks noChangeAspect="1"/>
          </p:cNvPicPr>
          <p:nvPr/>
        </p:nvPicPr>
        <p:blipFill rotWithShape="1">
          <a:blip r:embed="rId2"/>
          <a:srcRect l="15984" b="1708"/>
          <a:stretch/>
        </p:blipFill>
        <p:spPr>
          <a:xfrm>
            <a:off x="1355333" y="2457105"/>
            <a:ext cx="1651105" cy="537926"/>
          </a:xfrm>
          <a:prstGeom prst="rect">
            <a:avLst/>
          </a:prstGeom>
        </p:spPr>
      </p:pic>
      <p:sp>
        <p:nvSpPr>
          <p:cNvPr id="5" name="Content Placeholder 4"/>
          <p:cNvSpPr>
            <a:spLocks noGrp="1"/>
          </p:cNvSpPr>
          <p:nvPr>
            <p:ph sz="quarter" idx="13"/>
          </p:nvPr>
        </p:nvSpPr>
        <p:spPr>
          <a:xfrm>
            <a:off x="469900" y="2828137"/>
            <a:ext cx="837869" cy="506413"/>
          </a:xfrm>
        </p:spPr>
        <p:txBody>
          <a:bodyPr/>
          <a:lstStyle/>
          <a:p>
            <a:pPr lvl="1"/>
            <a:r>
              <a:rPr lang="en-US" sz="2400" dirty="0" smtClean="0">
                <a:latin typeface="+mn-lt"/>
              </a:rPr>
              <a:t> </a:t>
            </a:r>
            <a:endParaRPr lang="en-US" sz="2400" dirty="0">
              <a:latin typeface="+mn-lt"/>
            </a:endParaRPr>
          </a:p>
        </p:txBody>
      </p:sp>
      <p:pic>
        <p:nvPicPr>
          <p:cNvPr id="9" name="Picture 8" descr="The computer code has 5 lines. The lines read as follows. Line 1. for left parenthesis row equals 0 semicolon row less than sign equals 2 semicolon plus plus row right parenthesis left brace. Line 2, indented once. for left parenthesis column equals 0 semicolon column left angle bracket equals 3 semicolon plus plus column right parenthesis left brace. Line 3, indented twice. total plus equals a left bracket row right bracket left bracket column right bracket semicolon. Line 4, indented once. right brace. Line 5. right brace. The word, for, is in blue text. The numbers in the code are in cyan text."/>
          <p:cNvPicPr>
            <a:picLocks noChangeAspect="1"/>
          </p:cNvPicPr>
          <p:nvPr/>
        </p:nvPicPr>
        <p:blipFill rotWithShape="1">
          <a:blip r:embed="rId3"/>
          <a:srcRect l="3391" b="-914"/>
          <a:stretch/>
        </p:blipFill>
        <p:spPr>
          <a:xfrm>
            <a:off x="1295069" y="2934071"/>
            <a:ext cx="7391731" cy="1648793"/>
          </a:xfrm>
          <a:prstGeom prst="rect">
            <a:avLst/>
          </a:prstGeom>
        </p:spPr>
      </p:pic>
      <p:sp>
        <p:nvSpPr>
          <p:cNvPr id="4" name="Text Placeholder 3"/>
          <p:cNvSpPr>
            <a:spLocks noGrp="1"/>
          </p:cNvSpPr>
          <p:nvPr>
            <p:ph type="body" idx="4294967295"/>
          </p:nvPr>
        </p:nvSpPr>
        <p:spPr>
          <a:xfrm>
            <a:off x="460375" y="4564360"/>
            <a:ext cx="8229600" cy="903287"/>
          </a:xfrm>
        </p:spPr>
        <p:txBody>
          <a:bodyPr/>
          <a:lstStyle/>
          <a:p>
            <a:pPr marL="255651" lvl="0" indent="-255651">
              <a:spcAft>
                <a:spcPct val="0"/>
              </a:spcAft>
              <a:tabLst/>
            </a:pPr>
            <a:r>
              <a:rPr lang="en-US" altLang="en-US" sz="2400" kern="1200" dirty="0" smtClean="0">
                <a:solidFill>
                  <a:srgbClr val="000000"/>
                </a:solidFill>
                <a:latin typeface="Arial (Body)"/>
              </a:rPr>
              <a:t>The </a:t>
            </a:r>
            <a:r>
              <a:rPr lang="en-US" altLang="en-US" sz="2400" kern="1200" dirty="0">
                <a:solidFill>
                  <a:srgbClr val="000000"/>
                </a:solidFill>
                <a:latin typeface="Consolas" panose="020B0609020204030204" pitchFamily="49" charset="0"/>
              </a:rPr>
              <a:t>for</a:t>
            </a:r>
            <a:r>
              <a:rPr lang="en-US" altLang="en-US" sz="2400" kern="1200" dirty="0">
                <a:solidFill>
                  <a:srgbClr val="000000"/>
                </a:solidFill>
                <a:latin typeface="Arial (Body)"/>
              </a:rPr>
              <a:t> statement totals the elements of the array one row at a time</a:t>
            </a:r>
            <a:r>
              <a:rPr lang="en-US" altLang="en-US" sz="2400" kern="1200" dirty="0" smtClean="0">
                <a:solidFill>
                  <a:srgbClr val="000000"/>
                </a:solidFill>
                <a:latin typeface="Arial (Body)"/>
              </a:rPr>
              <a:t>.</a:t>
            </a:r>
            <a:endParaRPr lang="en-US" dirty="0"/>
          </a:p>
        </p:txBody>
      </p:sp>
    </p:spTree>
    <p:extLst>
      <p:ext uri="{BB962C8B-B14F-4D97-AF65-F5344CB8AC3E}">
        <p14:creationId xmlns:p14="http://schemas.microsoft.com/office/powerpoint/2010/main" val="416673286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(14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outer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statement begins by setting </a:t>
            </a:r>
            <a:r>
              <a:rPr lang="en-US" altLang="en-US" sz="2400" kern="1200" dirty="0">
                <a:solidFill>
                  <a:srgbClr val="000000"/>
                </a:solidFill>
                <a:latin typeface="Consolas" panose="020B0609020204030204" pitchFamily="49" charset="0"/>
                <a:ea typeface="+mn-ea"/>
                <a:cs typeface="+mn-cs"/>
              </a:rPr>
              <a:t>row</a:t>
            </a:r>
            <a:r>
              <a:rPr lang="en-US" altLang="en-US" sz="2400" kern="1200" dirty="0">
                <a:solidFill>
                  <a:srgbClr val="000000"/>
                </a:solidFill>
                <a:latin typeface="Arial (Body)"/>
                <a:ea typeface="+mn-ea"/>
                <a:cs typeface="+mn-cs"/>
              </a:rPr>
              <a:t> (i.e., the row index) to </a:t>
            </a:r>
            <a:r>
              <a:rPr lang="en-US" altLang="en-US" sz="2400" kern="1200" dirty="0">
                <a:solidFill>
                  <a:srgbClr val="000000"/>
                </a:solidFill>
                <a:latin typeface="Consolas" panose="020B0609020204030204" pitchFamily="49" charset="0"/>
                <a:ea typeface="+mn-ea"/>
                <a:cs typeface="+mn-cs"/>
              </a:rPr>
              <a:t>0</a:t>
            </a:r>
            <a:r>
              <a:rPr lang="en-US" altLang="en-US" sz="2400" kern="1200" dirty="0">
                <a:solidFill>
                  <a:srgbClr val="000000"/>
                </a:solidFill>
                <a:latin typeface="Arial (Body)"/>
                <a:ea typeface="+mn-ea"/>
                <a:cs typeface="+mn-cs"/>
              </a:rPr>
              <a:t> so that the elements of that row may be totaled by the inner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statement.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outer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statement then increments </a:t>
            </a:r>
            <a:r>
              <a:rPr lang="en-US" altLang="en-US" sz="2400" kern="1200" dirty="0">
                <a:solidFill>
                  <a:srgbClr val="000000"/>
                </a:solidFill>
                <a:latin typeface="Consolas" panose="020B0609020204030204" pitchFamily="49" charset="0"/>
                <a:ea typeface="+mn-ea"/>
                <a:cs typeface="+mn-cs"/>
              </a:rPr>
              <a:t>row</a:t>
            </a:r>
            <a:r>
              <a:rPr lang="en-US" altLang="en-US" sz="2400" kern="1200" dirty="0">
                <a:solidFill>
                  <a:srgbClr val="000000"/>
                </a:solidFill>
                <a:latin typeface="Arial (Body)"/>
                <a:ea typeface="+mn-ea"/>
                <a:cs typeface="+mn-cs"/>
              </a:rPr>
              <a:t> to </a:t>
            </a:r>
            <a:r>
              <a:rPr lang="en-US" altLang="en-US" sz="2400" kern="1200" dirty="0">
                <a:solidFill>
                  <a:srgbClr val="000000"/>
                </a:solidFill>
                <a:latin typeface="Consolas" panose="020B0609020204030204" pitchFamily="49" charset="0"/>
                <a:ea typeface="+mn-ea"/>
                <a:cs typeface="+mn-cs"/>
              </a:rPr>
              <a:t>1</a:t>
            </a:r>
            <a:r>
              <a:rPr lang="en-US" altLang="en-US" sz="2400" kern="1200" dirty="0">
                <a:solidFill>
                  <a:srgbClr val="000000"/>
                </a:solidFill>
                <a:latin typeface="Arial (Body)"/>
                <a:ea typeface="+mn-ea"/>
                <a:cs typeface="+mn-cs"/>
              </a:rPr>
              <a:t>, so the elements of that row can be </a:t>
            </a:r>
            <a:r>
              <a:rPr lang="en-US" altLang="en-US" sz="2400" kern="1200" dirty="0" smtClean="0">
                <a:solidFill>
                  <a:srgbClr val="000000"/>
                </a:solidFill>
                <a:latin typeface="Arial (Body)"/>
                <a:ea typeface="+mn-ea"/>
                <a:cs typeface="+mn-cs"/>
              </a:rPr>
              <a:t>totaled.</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Then, the outer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statement increments </a:t>
            </a:r>
            <a:r>
              <a:rPr lang="en-US" altLang="en-US" sz="2400" kern="1200" dirty="0">
                <a:solidFill>
                  <a:srgbClr val="000000"/>
                </a:solidFill>
                <a:latin typeface="Consolas" panose="020B0609020204030204" pitchFamily="49" charset="0"/>
                <a:ea typeface="+mn-ea"/>
                <a:cs typeface="+mn-cs"/>
              </a:rPr>
              <a:t>row</a:t>
            </a:r>
            <a:r>
              <a:rPr lang="en-US" altLang="en-US" sz="2400" kern="1200" dirty="0">
                <a:solidFill>
                  <a:srgbClr val="000000"/>
                </a:solidFill>
                <a:latin typeface="Arial (Body)"/>
                <a:ea typeface="+mn-ea"/>
                <a:cs typeface="+mn-cs"/>
              </a:rPr>
              <a:t> to </a:t>
            </a:r>
            <a:r>
              <a:rPr lang="en-US" altLang="en-US" sz="2400" kern="1200" dirty="0">
                <a:solidFill>
                  <a:srgbClr val="000000"/>
                </a:solidFill>
                <a:latin typeface="Consolas" panose="020B0609020204030204" pitchFamily="49" charset="0"/>
                <a:ea typeface="+mn-ea"/>
                <a:cs typeface="+mn-cs"/>
              </a:rPr>
              <a:t>2</a:t>
            </a:r>
            <a:r>
              <a:rPr lang="en-US" altLang="en-US" sz="2400" kern="1200" dirty="0">
                <a:solidFill>
                  <a:srgbClr val="000000"/>
                </a:solidFill>
                <a:latin typeface="Arial (Body)"/>
                <a:ea typeface="+mn-ea"/>
                <a:cs typeface="+mn-cs"/>
              </a:rPr>
              <a:t>, so the elements of the third row can be </a:t>
            </a:r>
            <a:r>
              <a:rPr lang="en-US" altLang="en-US" sz="2400" kern="1200" dirty="0" smtClean="0">
                <a:solidFill>
                  <a:srgbClr val="000000"/>
                </a:solidFill>
                <a:latin typeface="Arial (Body)"/>
                <a:ea typeface="+mn-ea"/>
                <a:cs typeface="+mn-cs"/>
              </a:rPr>
              <a:t>totaled.</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When the nested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statement terminates, total contains the sum of all the elements in the array </a:t>
            </a:r>
            <a:r>
              <a:rPr lang="en-US" altLang="en-US" sz="2400" kern="1200" dirty="0">
                <a:solidFill>
                  <a:srgbClr val="000000"/>
                </a:solidFill>
                <a:latin typeface="Consolas" panose="020B0609020204030204" pitchFamily="49" charset="0"/>
                <a:ea typeface="+mn-ea"/>
                <a:cs typeface="+mn-cs"/>
              </a:rPr>
              <a:t>a</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419476639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(15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marL="0" lvl="0" indent="0">
              <a:spcAft>
                <a:spcPct val="0"/>
              </a:spcAft>
              <a:buNone/>
              <a:tabLst/>
              <a:defRPr/>
            </a:pPr>
            <a:r>
              <a:rPr lang="en-US" sz="2400" b="1" kern="1200" dirty="0" smtClean="0">
                <a:solidFill>
                  <a:srgbClr val="000000"/>
                </a:solidFill>
                <a:latin typeface="Arial (Body)"/>
                <a:ea typeface="+mn-ea"/>
                <a:cs typeface="+mn-cs"/>
              </a:rPr>
              <a:t>Two-Dimensonal </a:t>
            </a:r>
            <a:r>
              <a:rPr lang="en-US" sz="2400" b="1" kern="1200" dirty="0">
                <a:solidFill>
                  <a:srgbClr val="000000"/>
                </a:solidFill>
                <a:latin typeface="Arial (Body)"/>
                <a:ea typeface="+mn-ea"/>
                <a:cs typeface="+mn-cs"/>
              </a:rPr>
              <a:t>Array Manipulations</a:t>
            </a:r>
          </a:p>
          <a:p>
            <a:pPr marL="255651" lvl="0" indent="-255651">
              <a:spcAft>
                <a:spcPct val="0"/>
              </a:spcAft>
              <a:tabLst/>
              <a:defRPr/>
            </a:pPr>
            <a:r>
              <a:rPr lang="en-US" sz="2400" kern="1200" dirty="0">
                <a:solidFill>
                  <a:srgbClr val="000000"/>
                </a:solidFill>
                <a:latin typeface="Arial (Body)"/>
                <a:ea typeface="+mn-ea"/>
                <a:cs typeface="+mn-cs"/>
              </a:rPr>
              <a:t>Figure </a:t>
            </a:r>
            <a:r>
              <a:rPr lang="en-US" sz="2400" kern="1200" dirty="0" smtClean="0">
                <a:solidFill>
                  <a:srgbClr val="000000"/>
                </a:solidFill>
                <a:latin typeface="Arial (Body)"/>
                <a:ea typeface="+mn-ea"/>
                <a:cs typeface="+mn-cs"/>
              </a:rPr>
              <a:t>6.22 (see slide 166) </a:t>
            </a:r>
            <a:r>
              <a:rPr lang="en-US" sz="2400" kern="1200" dirty="0">
                <a:solidFill>
                  <a:srgbClr val="000000"/>
                </a:solidFill>
                <a:latin typeface="Arial (Body)"/>
                <a:ea typeface="+mn-ea"/>
                <a:cs typeface="+mn-cs"/>
              </a:rPr>
              <a:t>performs several other common array manipulations on 3-by-4 array </a:t>
            </a:r>
            <a:r>
              <a:rPr lang="en-US" sz="2400" kern="1200" dirty="0" smtClean="0">
                <a:solidFill>
                  <a:srgbClr val="000000"/>
                </a:solidFill>
                <a:latin typeface="Consolas" panose="020B0609020204030204" pitchFamily="49" charset="0"/>
                <a:ea typeface="+mn-ea"/>
                <a:cs typeface="+mn-cs"/>
              </a:rPr>
              <a:t>student</a:t>
            </a:r>
            <a:r>
              <a:rPr lang="en-US" sz="100" kern="1200" dirty="0" smtClean="0">
                <a:solidFill>
                  <a:srgbClr val="000000"/>
                </a:solidFill>
                <a:latin typeface="Consolas" panose="020B0609020204030204" pitchFamily="49" charset="0"/>
                <a:ea typeface="+mn-ea"/>
                <a:cs typeface="+mn-cs"/>
              </a:rPr>
              <a:t> </a:t>
            </a:r>
            <a:r>
              <a:rPr lang="en-US" sz="2400" kern="1200" dirty="0" smtClean="0">
                <a:solidFill>
                  <a:srgbClr val="000000"/>
                </a:solidFill>
                <a:latin typeface="Consolas" panose="020B0609020204030204" pitchFamily="49" charset="0"/>
                <a:ea typeface="+mn-ea"/>
                <a:cs typeface="+mn-cs"/>
              </a:rPr>
              <a:t>Grades</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using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statements.</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Each row of the array represents a student and each column represents a grade on one of the four exams the students took during the </a:t>
            </a:r>
            <a:r>
              <a:rPr lang="en-US" sz="2400" kern="1200" dirty="0" smtClean="0">
                <a:solidFill>
                  <a:srgbClr val="000000"/>
                </a:solidFill>
                <a:latin typeface="Arial (Body)"/>
                <a:ea typeface="+mn-ea"/>
                <a:cs typeface="+mn-cs"/>
              </a:rPr>
              <a:t>semester.</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The array manipulations are performed by four </a:t>
            </a:r>
            <a:r>
              <a:rPr lang="en-US" sz="2400" kern="1200" dirty="0" smtClean="0">
                <a:solidFill>
                  <a:srgbClr val="000000"/>
                </a:solidFill>
                <a:latin typeface="Arial (Body)"/>
                <a:ea typeface="+mn-ea"/>
                <a:cs typeface="+mn-cs"/>
              </a:rPr>
              <a:t>functions.</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Function </a:t>
            </a:r>
            <a:r>
              <a:rPr lang="en-US" sz="2400" kern="1200" dirty="0">
                <a:solidFill>
                  <a:srgbClr val="000000"/>
                </a:solidFill>
                <a:latin typeface="Consolas" panose="020B0609020204030204" pitchFamily="49" charset="0"/>
                <a:ea typeface="+mn-ea"/>
                <a:cs typeface="+mn-cs"/>
              </a:rPr>
              <a:t>minimum</a:t>
            </a:r>
            <a:r>
              <a:rPr lang="en-US" sz="2400" kern="1200" dirty="0">
                <a:solidFill>
                  <a:srgbClr val="000000"/>
                </a:solidFill>
                <a:latin typeface="Arial (Body)"/>
                <a:ea typeface="+mn-ea"/>
                <a:cs typeface="+mn-cs"/>
              </a:rPr>
              <a:t> determines the lowest grade of any student for the </a:t>
            </a:r>
            <a:r>
              <a:rPr lang="en-US" sz="2400" kern="1200" dirty="0" smtClean="0">
                <a:solidFill>
                  <a:srgbClr val="000000"/>
                </a:solidFill>
                <a:latin typeface="Arial (Body)"/>
                <a:ea typeface="+mn-ea"/>
                <a:cs typeface="+mn-cs"/>
              </a:rPr>
              <a:t>semester.</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2046258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(16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Function </a:t>
            </a:r>
            <a:r>
              <a:rPr lang="en-US" altLang="en-US" sz="2400" kern="1200" dirty="0">
                <a:solidFill>
                  <a:srgbClr val="000000"/>
                </a:solidFill>
                <a:latin typeface="Consolas" panose="020B0609020204030204" pitchFamily="49" charset="0"/>
                <a:ea typeface="+mn-ea"/>
                <a:cs typeface="+mn-cs"/>
              </a:rPr>
              <a:t>maximum</a:t>
            </a:r>
            <a:r>
              <a:rPr lang="en-US" altLang="en-US" sz="2400" kern="1200" dirty="0">
                <a:solidFill>
                  <a:srgbClr val="000000"/>
                </a:solidFill>
                <a:latin typeface="Arial (Body)"/>
                <a:ea typeface="+mn-ea"/>
                <a:cs typeface="+mn-cs"/>
              </a:rPr>
              <a:t> determines the highest grade of any student for the </a:t>
            </a:r>
            <a:r>
              <a:rPr lang="en-US" altLang="en-US" sz="2400" kern="1200" dirty="0" smtClean="0">
                <a:solidFill>
                  <a:srgbClr val="000000"/>
                </a:solidFill>
                <a:latin typeface="Arial (Body)"/>
                <a:ea typeface="+mn-ea"/>
                <a:cs typeface="+mn-cs"/>
              </a:rPr>
              <a:t>semester.</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Function </a:t>
            </a:r>
            <a:r>
              <a:rPr lang="en-US" altLang="en-US" sz="2400" kern="1200" dirty="0">
                <a:solidFill>
                  <a:srgbClr val="000000"/>
                </a:solidFill>
                <a:latin typeface="Consolas" panose="020B0609020204030204" pitchFamily="49" charset="0"/>
                <a:ea typeface="+mn-ea"/>
                <a:cs typeface="+mn-cs"/>
              </a:rPr>
              <a:t>average</a:t>
            </a:r>
            <a:r>
              <a:rPr lang="en-US" altLang="en-US" sz="2400" kern="1200" dirty="0">
                <a:solidFill>
                  <a:srgbClr val="000000"/>
                </a:solidFill>
                <a:latin typeface="Arial (Body)"/>
                <a:ea typeface="+mn-ea"/>
                <a:cs typeface="+mn-cs"/>
              </a:rPr>
              <a:t> determines a particular student’s semester </a:t>
            </a:r>
            <a:r>
              <a:rPr lang="en-US" altLang="en-US" sz="2400" kern="1200" dirty="0" smtClean="0">
                <a:solidFill>
                  <a:srgbClr val="000000"/>
                </a:solidFill>
                <a:latin typeface="Arial (Body)"/>
                <a:ea typeface="+mn-ea"/>
                <a:cs typeface="+mn-cs"/>
              </a:rPr>
              <a:t>average.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Function </a:t>
            </a:r>
            <a:r>
              <a:rPr lang="en-US" altLang="en-US" sz="2400" kern="1200" dirty="0" smtClean="0">
                <a:solidFill>
                  <a:srgbClr val="000000"/>
                </a:solidFill>
                <a:latin typeface="Consolas" panose="020B0609020204030204" pitchFamily="49" charset="0"/>
                <a:ea typeface="+mn-ea"/>
                <a:cs typeface="+mn-cs"/>
              </a:rPr>
              <a:t>printArray</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outputs the two-dimensional array in a neat, tabular format.</a:t>
            </a:r>
          </a:p>
        </p:txBody>
      </p:sp>
    </p:spTree>
    <p:extLst>
      <p:ext uri="{BB962C8B-B14F-4D97-AF65-F5344CB8AC3E}">
        <p14:creationId xmlns:p14="http://schemas.microsoft.com/office/powerpoint/2010/main" val="399529301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6.22 Two-Dimensional Array </a:t>
            </a:r>
            <a:r>
              <a:rPr lang="en-US" dirty="0" smtClean="0"/>
              <a:t>Manipulations </a:t>
            </a:r>
            <a:r>
              <a:rPr lang="en-US" sz="2000" b="0" dirty="0" smtClean="0"/>
              <a:t>(1 of 7)</a:t>
            </a:r>
            <a:endParaRPr lang="en-US" sz="2000" b="0" dirty="0">
              <a:latin typeface="Times New Roman" panose="02020603050405020304" pitchFamily="18" charset="0"/>
            </a:endParaRPr>
          </a:p>
        </p:txBody>
      </p:sp>
      <p:pic>
        <p:nvPicPr>
          <p:cNvPr id="3" name="Picture 2" descr="The computer code has 108 lines total. Line 1. forward slash forward slash F i g period 6 period 22 colon f i g 0 6 underscore 22 period c. Line 2. forward slash forward slash Two dash dimensional array manipulations period. Line 3. hash include left angle bracket s t d i o period h right angle bracket. Line 4. hash define STUDENTS 3. Line 5. hash define EXAMS 4. Line 6. Blank. Line 7. forward slash forward slash function prototypes. Line 8. i n t minimum left parenthesis c o n s t, i n t grades left bracket right bracket left bracket EXAMS right bracket comma size underscore t pupils comma size underscore t tests right parenthesis semicolon. Line 9. i n t maximum left parenthesis c o n s t, i n t grades left bracket right bracket left bracket EXAMS right bracket comma size underscore t pupils comma size underscore t tests right parenthesis semicolon. Line 10. double average left parenthesis c o n s t, i n t set 0f Grades left bracket right bracket comma size underscore t test right parenthesis semicolon. Line 11. void print Array left parenthesis c o n s t, i n t grades left bracket right bracket left bracket EXAMS right bracket comma size underscore t pupils comma size underscore t tests right parenthesis semicolon. Line 12. Blank. Line 13. forward slash forward slash function main begins program execution. Line 14. i n t main left parenthesis void right parenthesis. Line 15. left brace. Line 16, indented once. forward slash forward slash initialize student grades for three students left parenthesis rows right parenthesis. Line 17, indented once. i n t student Grades left bracket STUDENTS right bracket left bracket EXAMS right bracket equals. Line 18, indented twice. left brace left brace 77 comma 68 comma 86 comma 73 right brace comma. Line 19, indented 3 times. left brace 96 comma 87 comma 89 comma 78 right brace comma. Line 20, indented 3 times. left brace 70 comma 90 comma 86 comma 81 right brace right brace semicolon. Line 21. Blank. Line 22, indented once. forward slash forward slash output array student Grades. Line 23, indented once. puts left parenthesis double quote The array is colon double quote right parenthesis semicolon. Line 24, indented once. print Array left parenthesis student Grades comma STUDENTS comma EXAMS right parenthesis semicolon."/>
          <p:cNvPicPr>
            <a:picLocks noChangeAspect="1"/>
          </p:cNvPicPr>
          <p:nvPr/>
        </p:nvPicPr>
        <p:blipFill>
          <a:blip r:embed="rId2"/>
          <a:stretch>
            <a:fillRect/>
          </a:stretch>
        </p:blipFill>
        <p:spPr>
          <a:xfrm>
            <a:off x="1114403" y="1603362"/>
            <a:ext cx="6915195" cy="4541041"/>
          </a:xfrm>
          <a:prstGeom prst="rect">
            <a:avLst/>
          </a:prstGeom>
        </p:spPr>
      </p:pic>
    </p:spTree>
    <p:extLst>
      <p:ext uri="{BB962C8B-B14F-4D97-AF65-F5344CB8AC3E}">
        <p14:creationId xmlns:p14="http://schemas.microsoft.com/office/powerpoint/2010/main" val="113515178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6.22 Two-Dimensional Array Manipulations </a:t>
            </a:r>
            <a:r>
              <a:rPr lang="en-US" sz="2000" b="0" dirty="0" smtClean="0"/>
              <a:t>(2 </a:t>
            </a:r>
            <a:r>
              <a:rPr lang="en-US" sz="2000" b="0" dirty="0"/>
              <a:t>of 7)</a:t>
            </a:r>
            <a:endParaRPr lang="en-US" sz="2000" dirty="0">
              <a:latin typeface="Times New Roman" panose="02020603050405020304" pitchFamily="18" charset="0"/>
            </a:endParaRPr>
          </a:p>
        </p:txBody>
      </p:sp>
      <p:pic>
        <p:nvPicPr>
          <p:cNvPr id="5" name="Picture 4" descr="The computer code continues. Line 25. Blank. Line 26, indented once. forward slash forward slash determine smallest and largest grade values. Line 27, indented once. print f left parenthesis double quote back slash n back slash n Lowest grade colon percent sign d back slash n Highest grade colon percent sign d back slash n double quote comma. Line 28, indented twice. minimum left parenthesis student Grades comma STUDENTS comma EXAMS right parenthesis comma. Line 29, indented twice. maximum left parenthesis student Grades comma STUDENTS comma EXAMS right parenthesis right parenthesis semicolon. Line 30. Blank. Line 31, indented once. forward slash forward slash calculate average grade for each student. Line 32, indented once. for left parenthesis size underscore t student equals 0 semicolon student less than sign STUDENTS semicolon plus plus student right parenthesis left brace. Line 33, indented twice. print f left parenthesis double quote The average grade for student percent sign u is percent sign period 2f back slash n double quote comma. Line 34, indented 3 times. student comma average left parenthesis student Grades left bracket student right bracket comma EXAMS right parenthesis right parenthesis semicolon. The words, student comma average left parenthesis student Grades left bracket student right bracket comma EXAMS right parenthesis, in line 34 are highlighted. Line 35, indented twice. right brace. Line 36. right brace. Line 3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2089150"/>
            <a:ext cx="7454900" cy="2984500"/>
          </a:xfrm>
          <a:prstGeom prst="rect">
            <a:avLst/>
          </a:prstGeom>
        </p:spPr>
      </p:pic>
    </p:spTree>
    <p:extLst>
      <p:ext uri="{BB962C8B-B14F-4D97-AF65-F5344CB8AC3E}">
        <p14:creationId xmlns:p14="http://schemas.microsoft.com/office/powerpoint/2010/main" val="377781767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6.22 Two-Dimensional Array Manipulations </a:t>
            </a:r>
            <a:r>
              <a:rPr lang="en-US" sz="2000" b="0" dirty="0" smtClean="0"/>
              <a:t>(3 </a:t>
            </a:r>
            <a:r>
              <a:rPr lang="en-US" sz="2000" b="0" dirty="0"/>
              <a:t>of 7)</a:t>
            </a:r>
            <a:endParaRPr lang="en-US" sz="2000" dirty="0">
              <a:latin typeface="Times New Roman" panose="02020603050405020304" pitchFamily="18" charset="0"/>
            </a:endParaRPr>
          </a:p>
        </p:txBody>
      </p:sp>
      <p:pic>
        <p:nvPicPr>
          <p:cNvPr id="3" name="Picture 2" descr="The computer code continues. Line 38. forward slash forward slash Find the minimum grade. Line 39. i n t minimum left parenthesis c o n s t i n t grades left bracket right bracket left bracket EXAMS right bracket comma size underscore t pupils comma size underscore t tests right parenthesis. Line 40. left brace. Line 41, indented once. i n t low Grade equals 100 semicolon forward slash forward slash initialize to highest possible grade. Line 42. Blank. Line 43, indented once. forward slash forward slash loop through rows of grades. Line 44, indented once. for left parenthesis size underscore t i equals 0 semicolon i less than sign pupils semicolon plus plus i right parenthesis left brace. Line 45. Blank. Line 46, indented twice. forward slash forward slash loop through columns of grades. Line 47, indented twice. for left parenthesis size underscore t j equals 0 semicolon j less than sign tests semicolon plus plus j right parenthesis left brace. Line 48. Blank. Line 49, indented 3 times. if left parenthesis grades left bracket i right bracket left bracket j right bracket less than sign low Grade right parenthesis left brace. Line 50. low Grade equals grades left bracket i right bracket left bracket j right bracket semicolon. Line 51, indented 3 times. right brace. Line 52, indented twice. right brace. Line 53, indented once. right brace. Line 54. Blank. Line 55, indented once. return low Grade semicolon forward slash forward slash return minimum grade. Line 56. right brace. Line 5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1717437"/>
            <a:ext cx="7720988" cy="4276564"/>
          </a:xfrm>
          <a:prstGeom prst="rect">
            <a:avLst/>
          </a:prstGeom>
        </p:spPr>
      </p:pic>
    </p:spTree>
    <p:extLst>
      <p:ext uri="{BB962C8B-B14F-4D97-AF65-F5344CB8AC3E}">
        <p14:creationId xmlns:p14="http://schemas.microsoft.com/office/powerpoint/2010/main" val="401763361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6.22 Two-Dimensional Array Manipulations </a:t>
            </a:r>
            <a:r>
              <a:rPr lang="en-US" sz="2000" b="0" dirty="0" smtClean="0"/>
              <a:t>(4 </a:t>
            </a:r>
            <a:r>
              <a:rPr lang="en-US" sz="2000" b="0" dirty="0"/>
              <a:t>of 7)</a:t>
            </a:r>
            <a:endParaRPr lang="en-US" sz="2000" dirty="0">
              <a:latin typeface="Times New Roman" panose="02020603050405020304" pitchFamily="18" charset="0"/>
            </a:endParaRPr>
          </a:p>
        </p:txBody>
      </p:sp>
      <p:pic>
        <p:nvPicPr>
          <p:cNvPr id="5" name="Picture 4" descr="The computer code continues. Line 58. forward slash forward slash Find the maximum grade. Line 59. i n t maximum left parenthesis c o n s t i n t grades left bracket right bracket left bracket EXAMS right bracket comma size underscore t pupils comma size underscore t tests right parenthesis. Line 60. left brace. Line 61, indented once. i n t high Grade equals 0 semicolon forward slash forward slash initialize to lowest possible grade. Line 62. Blank. Line 63, indented once. forward slash forward slash loop through rows of grades. Line 64, indented once. for left parenthesis size underscore t i equals 0 semicolon i less than sign pupils semicolon plus plus i right parenthesis left brace. Line 65. Blank. Line 66, indented twice. forward slash forward slash loop through columns of grades. Line 67, indented twice. for left parenthesis size underscore t j equals 0 semicolon j less than sign tests semicolon plus plus j right parenthesis left brace. Line 68. Blank. Line 69, indented 3 times. if left parenthesis grades left bracket i right bracket left bracket j right bracket greater than sign high Grade right parenthesis left brace. Line 70, indented 4 times. high Grade equals grades left bracket i right bracket left bracket j right bracket semicolon. Line 71, indented 3 times. right brace. Line 72, indented twice. right brace. Line 73, indented once. right brace. Line 74. Blank. Line 75, indented once. return high Grade semicolon forward slash forward slash return maximum grade. Line 76. right brace. Line 7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1739748"/>
            <a:ext cx="7720988" cy="4323382"/>
          </a:xfrm>
          <a:prstGeom prst="rect">
            <a:avLst/>
          </a:prstGeom>
        </p:spPr>
      </p:pic>
    </p:spTree>
    <p:extLst>
      <p:ext uri="{BB962C8B-B14F-4D97-AF65-F5344CB8AC3E}">
        <p14:creationId xmlns:p14="http://schemas.microsoft.com/office/powerpoint/2010/main" val="1456110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6.3 Defining Arrays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7" name="Content Placeholder 6"/>
          <p:cNvSpPr>
            <a:spLocks noGrp="1"/>
          </p:cNvSpPr>
          <p:nvPr>
            <p:ph sz="quarter" idx="14"/>
          </p:nvPr>
        </p:nvSpPr>
        <p:spPr>
          <a:xfrm>
            <a:off x="457201" y="1558985"/>
            <a:ext cx="8229600" cy="512974"/>
          </a:xfrm>
        </p:spPr>
        <p:txBody>
          <a:bodyPr/>
          <a:lstStyle/>
          <a:p>
            <a:pPr marL="255651" lvl="0" indent="-255651">
              <a:spcAft>
                <a:spcPct val="0"/>
              </a:spcAft>
              <a:tabLst/>
            </a:pPr>
            <a:r>
              <a:rPr lang="en-US" altLang="en-US" sz="2400" kern="1200" dirty="0">
                <a:solidFill>
                  <a:srgbClr val="000000"/>
                </a:solidFill>
                <a:latin typeface="+mn-lt"/>
              </a:rPr>
              <a:t>The </a:t>
            </a:r>
            <a:r>
              <a:rPr lang="en-US" altLang="en-US" sz="2400" kern="1200" dirty="0" smtClean="0">
                <a:solidFill>
                  <a:srgbClr val="000000"/>
                </a:solidFill>
                <a:latin typeface="+mn-lt"/>
              </a:rPr>
              <a:t>definition</a:t>
            </a:r>
          </a:p>
          <a:p>
            <a:pPr marL="742569" lvl="1" indent="-255651">
              <a:spcAft>
                <a:spcPct val="0"/>
              </a:spcAft>
            </a:pPr>
            <a:r>
              <a:rPr lang="en-US" sz="2400" dirty="0" smtClean="0">
                <a:latin typeface="+mn-lt"/>
              </a:rPr>
              <a:t> </a:t>
            </a:r>
            <a:endParaRPr lang="en-US" sz="2400" dirty="0">
              <a:latin typeface="+mn-lt"/>
            </a:endParaRPr>
          </a:p>
        </p:txBody>
      </p:sp>
      <p:pic>
        <p:nvPicPr>
          <p:cNvPr id="4" name="Picture 3" descr="i n t, b left bracket 100 right bracket comma x left bracket 27 right bracket semicolon."/>
          <p:cNvPicPr>
            <a:picLocks noChangeAspect="1"/>
          </p:cNvPicPr>
          <p:nvPr/>
        </p:nvPicPr>
        <p:blipFill rotWithShape="1">
          <a:blip r:embed="rId2"/>
          <a:srcRect l="9740" b="13686"/>
          <a:stretch/>
        </p:blipFill>
        <p:spPr>
          <a:xfrm>
            <a:off x="1330147" y="2008105"/>
            <a:ext cx="3142057" cy="541112"/>
          </a:xfrm>
          <a:prstGeom prst="rect">
            <a:avLst/>
          </a:prstGeom>
        </p:spPr>
      </p:pic>
      <p:sp>
        <p:nvSpPr>
          <p:cNvPr id="6" name="Content Placeholder 5"/>
          <p:cNvSpPr>
            <a:spLocks noGrp="1"/>
          </p:cNvSpPr>
          <p:nvPr>
            <p:ph sz="quarter" idx="13"/>
          </p:nvPr>
        </p:nvSpPr>
        <p:spPr>
          <a:xfrm>
            <a:off x="457200" y="2578636"/>
            <a:ext cx="8229600" cy="3669764"/>
          </a:xfrm>
        </p:spPr>
        <p:txBody>
          <a:bodyPr/>
          <a:lstStyle/>
          <a:p>
            <a:pPr lvl="0" indent="0">
              <a:spcAft>
                <a:spcPct val="0"/>
              </a:spcAft>
              <a:buNone/>
              <a:tabLst/>
            </a:pPr>
            <a:r>
              <a:rPr lang="en-US" altLang="en-US" sz="2400" kern="1200" dirty="0">
                <a:solidFill>
                  <a:srgbClr val="000000"/>
                </a:solidFill>
                <a:latin typeface="Arial (Body)"/>
              </a:rPr>
              <a:t>reserves 100 elements for integer array </a:t>
            </a:r>
            <a:r>
              <a:rPr lang="en-US" altLang="en-US" sz="2400" kern="1200" dirty="0">
                <a:solidFill>
                  <a:srgbClr val="000000"/>
                </a:solidFill>
                <a:latin typeface="Consolas" panose="020B0609020204030204" pitchFamily="49" charset="0"/>
              </a:rPr>
              <a:t>b</a:t>
            </a:r>
            <a:r>
              <a:rPr lang="en-US" altLang="en-US" sz="2400" kern="1200" dirty="0">
                <a:solidFill>
                  <a:srgbClr val="000000"/>
                </a:solidFill>
                <a:latin typeface="Arial (Body)"/>
              </a:rPr>
              <a:t> and 27 elements for integer array </a:t>
            </a:r>
            <a:r>
              <a:rPr lang="en-US" altLang="en-US" sz="2400" kern="1200" dirty="0">
                <a:solidFill>
                  <a:srgbClr val="000000"/>
                </a:solidFill>
                <a:latin typeface="Consolas" panose="020B0609020204030204" pitchFamily="49" charset="0"/>
              </a:rPr>
              <a:t>x</a:t>
            </a:r>
            <a:r>
              <a:rPr lang="en-US" altLang="en-US" sz="2400" kern="1200" dirty="0">
                <a:solidFill>
                  <a:srgbClr val="000000"/>
                </a:solidFill>
                <a:latin typeface="Arial (Body)"/>
              </a:rPr>
              <a:t>.</a:t>
            </a:r>
          </a:p>
          <a:p>
            <a:pPr marL="255651" lvl="0" indent="-255651">
              <a:spcAft>
                <a:spcPct val="0"/>
              </a:spcAft>
              <a:tabLst/>
            </a:pPr>
            <a:r>
              <a:rPr lang="en-US" altLang="en-US" sz="2400" kern="1200" dirty="0">
                <a:solidFill>
                  <a:srgbClr val="000000"/>
                </a:solidFill>
                <a:latin typeface="Arial (Body)"/>
              </a:rPr>
              <a:t>These arrays have indices in the ranges 0–99 and 0–26, respectively.</a:t>
            </a:r>
          </a:p>
          <a:p>
            <a:pPr marL="255651" lvl="0" indent="-255651">
              <a:spcAft>
                <a:spcPct val="0"/>
              </a:spcAft>
              <a:tabLst/>
            </a:pPr>
            <a:r>
              <a:rPr lang="en-US" altLang="en-US" sz="2400" kern="1200" dirty="0">
                <a:solidFill>
                  <a:srgbClr val="000000"/>
                </a:solidFill>
                <a:latin typeface="Arial (Body)"/>
              </a:rPr>
              <a:t>Arrays may contain other data types.</a:t>
            </a:r>
          </a:p>
          <a:p>
            <a:pPr marL="255651" lvl="0" indent="-255651">
              <a:spcAft>
                <a:spcPct val="0"/>
              </a:spcAft>
              <a:tabLst/>
            </a:pPr>
            <a:r>
              <a:rPr lang="en-US" altLang="en-US" sz="2400" kern="1200" dirty="0">
                <a:solidFill>
                  <a:srgbClr val="000000"/>
                </a:solidFill>
                <a:latin typeface="Arial (Body)"/>
              </a:rPr>
              <a:t>Character strings and their similarity to arrays are discussed in Chapter 8. The relationship between pointers and arrays is discussed in Chapter 7</a:t>
            </a:r>
            <a:r>
              <a:rPr lang="en-US" altLang="en-US" sz="2400" kern="1200" dirty="0" smtClean="0">
                <a:solidFill>
                  <a:srgbClr val="000000"/>
                </a:solidFill>
                <a:latin typeface="Arial (Body)"/>
              </a:rPr>
              <a:t>.</a:t>
            </a:r>
            <a:endParaRPr lang="en-US" sz="2400" dirty="0"/>
          </a:p>
        </p:txBody>
      </p:sp>
    </p:spTree>
    <p:extLst>
      <p:ext uri="{BB962C8B-B14F-4D97-AF65-F5344CB8AC3E}">
        <p14:creationId xmlns:p14="http://schemas.microsoft.com/office/powerpoint/2010/main" val="272272562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6.22 Two-Dimensional Array Manipulations </a:t>
            </a:r>
            <a:r>
              <a:rPr lang="en-US" sz="2000" b="0" dirty="0" smtClean="0"/>
              <a:t>(5 </a:t>
            </a:r>
            <a:r>
              <a:rPr lang="en-US" sz="2000" b="0" dirty="0"/>
              <a:t>of 7)</a:t>
            </a:r>
            <a:endParaRPr lang="en-US" sz="2000" dirty="0">
              <a:latin typeface="Times New Roman" panose="02020603050405020304" pitchFamily="18" charset="0"/>
            </a:endParaRPr>
          </a:p>
        </p:txBody>
      </p:sp>
      <p:pic>
        <p:nvPicPr>
          <p:cNvPr id="3" name="Picture 2" descr="The computer code continues. Line 78. forward slash forward slash Determine the average grade for a particular student. Line 79. double average left parenthesis c o n s t, i n t set 0f Grades left bracket right bracket comma size underscore t tests right parenthesis. Line 79 is highlighted. Line 80. left brace. Line 81, indented once. i n t total equals 0 semicolon forward slash forward slash sum of test grades. Line 82. Blank. Line 83, indented once. forward slash forward slash total all grades for one student. Line 84, indented once. for left parenthesis size underscore t i equals 0 semicolon i less than sign tests semicolon plus plus i right parenthesis left brace. Line 85, indented twice. total plus equals set 0f Grades left bracket i right bracket semicolon. Line 86, indented once. right brace. Line 87. Blank. Line 88, indented once. return left parenthesis double right parenthesis total forward slash tests semicolon forward slash forward slash average. Line 89. right brace. Line 9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73" y="2042012"/>
            <a:ext cx="7568854" cy="2744947"/>
          </a:xfrm>
          <a:prstGeom prst="rect">
            <a:avLst/>
          </a:prstGeom>
        </p:spPr>
      </p:pic>
    </p:spTree>
    <p:extLst>
      <p:ext uri="{BB962C8B-B14F-4D97-AF65-F5344CB8AC3E}">
        <p14:creationId xmlns:p14="http://schemas.microsoft.com/office/powerpoint/2010/main" val="225998789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6.22 Two-Dimensional Array Manipulations </a:t>
            </a:r>
            <a:r>
              <a:rPr lang="en-US" sz="2000" b="0" dirty="0" smtClean="0"/>
              <a:t>(6 </a:t>
            </a:r>
            <a:r>
              <a:rPr lang="en-US" sz="2000" b="0" dirty="0"/>
              <a:t>of 7)</a:t>
            </a:r>
            <a:endParaRPr lang="en-US" sz="2000" dirty="0">
              <a:latin typeface="Times New Roman" panose="02020603050405020304" pitchFamily="18" charset="0"/>
            </a:endParaRPr>
          </a:p>
        </p:txBody>
      </p:sp>
      <p:pic>
        <p:nvPicPr>
          <p:cNvPr id="3" name="Picture 2" descr="The computer code continues. Line 91. forward slash forward slash Print the array. Line 92. void print Array left parenthesis c o n s t, i n t grades left bracket i right bracket left bracket EXAMS right bracket comma size underscore t pupils comma size underscore t tests right parenthesis. Line 93. left brace. Line 94, indented once. forward slash forward slash output column heads. Line 95, indented once. print f left parenthesis double quote percent sign s double quote comma double quote left bracket 0 right bracket left bracket 1 right bracket left bracket 2 right bracket left bracket 3 right bracket double quote right parenthesis semicolon. Line 96. Blank. Line 97, indented once. forward slash forward slash output grades in tabular format. Line 98, indented once. for left parenthesis size underscore t i equals 0 semicolon i less than sign pupils semicolon plus plus i right parenthesis left brace. Line 99. Blank. Line 100, indented twice. forward slash forward slash output label for row. Line 101, indented twice. print f left parenthesis double quote back slash n student Grades left bracket percent sign u right bracket double quote comma i right parenthesis semicolon. Line 102. Blank. Line 103, indented twice. forward slash forward slash output grades for one student. Line 104, indented twice. for left parenthesis size underscore t j equals 0 semicolon j less than sign tests semicolon plus plus j right parenthesis left brace. Line 105, indented 3 times. print f left parenthesis double quote percent sign negative 5 d double quote comma grades left bracket i right bracket left bracket j right bracket right parenthesis semicolon. Line 106, indented twice. right brace. Line 107, indented once. right brace. Line 108. right brace. Double forward slashes and comments are in green text. double, c o n s t, i n t, size t, for, return, double, and void are in blue text. integers and quotes plus characters within are in cyan tex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716974"/>
            <a:ext cx="7876180" cy="3975595"/>
          </a:xfrm>
          <a:prstGeom prst="rect">
            <a:avLst/>
          </a:prstGeom>
        </p:spPr>
      </p:pic>
    </p:spTree>
    <p:extLst>
      <p:ext uri="{BB962C8B-B14F-4D97-AF65-F5344CB8AC3E}">
        <p14:creationId xmlns:p14="http://schemas.microsoft.com/office/powerpoint/2010/main" val="102089996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6.22 Two-Dimensional Array Manipulations </a:t>
            </a:r>
            <a:r>
              <a:rPr lang="en-US" sz="2000" b="0" dirty="0" smtClean="0"/>
              <a:t>(7 </a:t>
            </a:r>
            <a:r>
              <a:rPr lang="en-US" sz="2000" b="0" dirty="0"/>
              <a:t>of 7)</a:t>
            </a:r>
            <a:endParaRPr lang="en-US" sz="2000" dirty="0">
              <a:latin typeface="Times New Roman" panose="02020603050405020304" pitchFamily="18" charset="0"/>
            </a:endParaRPr>
          </a:p>
        </p:txBody>
      </p:sp>
      <p:pic>
        <p:nvPicPr>
          <p:cNvPr id="3" name="Picture 2" descr="The code output has 10 lines. The lines read as follows. Line 1. The array has 3 rows and 4 columns. The rows have the following headings. student Grades left bracket 0 right bracket, student Grades left bracket 1 right bracket, student Grades left bracket 2 right bracket. The columns have the following headings from left to right.  left bracket 0 right bracket, left bracket 1 right bracket,  left bracket 2 right bracket,  left bracket 3 right bracket. The row entries are as follows. Row 1. student Grades left bracket 0 right bracket; 77.  left bracket 1 right bracket, 68.  left bracket 2 right bracket, 86.  left bracket 3 right bracket, 73. Row 2. student Grades left bracket 1 right bracket; 96.  left bracket 1 right bracket, 87.  left bracket 2 right bracket, 89.  left bracket 3 right bracket, 78. Row 3. student Grades left bracket 2 right bracket; 70.  left bracket 1 right bracket, 90.  left bracket 2 right bracket, 86.  left bracket 3 right bracket, 81. Line 6. Lowest grade colon 68. Line 7. Highest grade colon 96. Line 8. The average grade for student 0 is 76 period 00. Line 9. The average grade for student 1 is 87 period 50. Line 10. The average grade for student 2 is 81 period 75."/>
          <p:cNvPicPr>
            <a:picLocks noChangeAspect="1"/>
          </p:cNvPicPr>
          <p:nvPr/>
        </p:nvPicPr>
        <p:blipFill>
          <a:blip r:embed="rId3"/>
          <a:stretch>
            <a:fillRect/>
          </a:stretch>
        </p:blipFill>
        <p:spPr>
          <a:xfrm>
            <a:off x="592168" y="1762177"/>
            <a:ext cx="7959664" cy="2566586"/>
          </a:xfrm>
          <a:prstGeom prst="rect">
            <a:avLst/>
          </a:prstGeom>
        </p:spPr>
      </p:pic>
    </p:spTree>
    <p:extLst>
      <p:ext uri="{BB962C8B-B14F-4D97-AF65-F5344CB8AC3E}">
        <p14:creationId xmlns:p14="http://schemas.microsoft.com/office/powerpoint/2010/main" val="348147344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(17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962319"/>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Functions </a:t>
            </a:r>
            <a:r>
              <a:rPr lang="en-US" altLang="en-US" sz="2400" kern="1200" dirty="0">
                <a:solidFill>
                  <a:srgbClr val="000000"/>
                </a:solidFill>
                <a:latin typeface="Consolas" panose="020B0609020204030204" pitchFamily="49" charset="0"/>
                <a:ea typeface="+mn-ea"/>
                <a:cs typeface="+mn-cs"/>
              </a:rPr>
              <a:t>minimum, maximum</a:t>
            </a:r>
            <a:r>
              <a:rPr lang="en-US" altLang="en-US" sz="2400" kern="1200" dirty="0">
                <a:solidFill>
                  <a:srgbClr val="000000"/>
                </a:solidFill>
                <a:latin typeface="Arial (Body)"/>
                <a:ea typeface="+mn-ea"/>
                <a:cs typeface="+mn-cs"/>
              </a:rPr>
              <a:t> and </a:t>
            </a:r>
            <a:r>
              <a:rPr lang="en-US" altLang="en-US" sz="2400" kern="1200" dirty="0" smtClean="0">
                <a:solidFill>
                  <a:srgbClr val="000000"/>
                </a:solidFill>
                <a:latin typeface="Consolas" panose="020B0609020204030204" pitchFamily="49" charset="0"/>
                <a:ea typeface="+mn-ea"/>
                <a:cs typeface="+mn-cs"/>
              </a:rPr>
              <a:t>printArray</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each </a:t>
            </a:r>
            <a:r>
              <a:rPr lang="en-US" altLang="en-US" sz="2400" kern="1200" dirty="0" smtClean="0">
                <a:solidFill>
                  <a:srgbClr val="000000"/>
                </a:solidFill>
                <a:latin typeface="Arial (Body)"/>
                <a:ea typeface="+mn-ea"/>
                <a:cs typeface="+mn-cs"/>
              </a:rPr>
              <a:t>receive </a:t>
            </a:r>
            <a:r>
              <a:rPr lang="en-US" altLang="en-US" sz="2400" kern="1200" dirty="0">
                <a:solidFill>
                  <a:srgbClr val="000000"/>
                </a:solidFill>
                <a:latin typeface="Arial (Body)"/>
                <a:ea typeface="+mn-ea"/>
                <a:cs typeface="+mn-cs"/>
              </a:rPr>
              <a:t>three arguments—the </a:t>
            </a:r>
            <a:r>
              <a:rPr lang="en-US" altLang="en-US" sz="2400" kern="1200" dirty="0" smtClean="0">
                <a:solidFill>
                  <a:srgbClr val="000000"/>
                </a:solidFill>
                <a:latin typeface="Consolas" panose="020B0609020204030204" pitchFamily="49" charset="0"/>
                <a:ea typeface="+mn-ea"/>
                <a:cs typeface="+mn-cs"/>
              </a:rPr>
              <a:t>studentGrades</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array (called </a:t>
            </a:r>
            <a:r>
              <a:rPr lang="en-US" altLang="en-US" sz="2400" kern="1200" dirty="0">
                <a:solidFill>
                  <a:srgbClr val="000000"/>
                </a:solidFill>
                <a:latin typeface="Consolas" panose="020B0609020204030204" pitchFamily="49" charset="0"/>
                <a:ea typeface="+mn-ea"/>
                <a:cs typeface="+mn-cs"/>
              </a:rPr>
              <a:t>grades</a:t>
            </a:r>
            <a:r>
              <a:rPr lang="en-US" altLang="en-US" sz="2400" kern="1200" dirty="0">
                <a:solidFill>
                  <a:srgbClr val="000000"/>
                </a:solidFill>
                <a:latin typeface="Arial (Body)"/>
                <a:ea typeface="+mn-ea"/>
                <a:cs typeface="+mn-cs"/>
              </a:rPr>
              <a:t> in each function), the number of students (rows of the array) and the number of exams (columns of the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Each function loops through array </a:t>
            </a:r>
            <a:r>
              <a:rPr lang="en-US" altLang="en-US" sz="2400" kern="1200" dirty="0">
                <a:solidFill>
                  <a:srgbClr val="000000"/>
                </a:solidFill>
                <a:latin typeface="Consolas" panose="020B0609020204030204" pitchFamily="49" charset="0"/>
                <a:ea typeface="+mn-ea"/>
                <a:cs typeface="+mn-cs"/>
              </a:rPr>
              <a:t>grades</a:t>
            </a:r>
            <a:r>
              <a:rPr lang="en-US" altLang="en-US" sz="2400" kern="1200" dirty="0">
                <a:solidFill>
                  <a:srgbClr val="000000"/>
                </a:solidFill>
                <a:latin typeface="Arial (Body)"/>
                <a:ea typeface="+mn-ea"/>
                <a:cs typeface="+mn-cs"/>
              </a:rPr>
              <a:t> using nested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statements.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05034268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(18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following nested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statement is from the function </a:t>
            </a:r>
            <a:r>
              <a:rPr lang="en-US" altLang="en-US" sz="2400" kern="1200" dirty="0">
                <a:solidFill>
                  <a:srgbClr val="000000"/>
                </a:solidFill>
                <a:latin typeface="Consolas" panose="020B0609020204030204" pitchFamily="49" charset="0"/>
                <a:ea typeface="+mn-ea"/>
                <a:cs typeface="+mn-cs"/>
              </a:rPr>
              <a:t>minimum</a:t>
            </a:r>
            <a:r>
              <a:rPr lang="en-US" altLang="en-US" sz="2400" kern="1200" dirty="0">
                <a:solidFill>
                  <a:srgbClr val="000000"/>
                </a:solidFill>
                <a:latin typeface="Arial (Body)"/>
                <a:ea typeface="+mn-ea"/>
                <a:cs typeface="+mn-cs"/>
              </a:rPr>
              <a:t> definition</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743001" lvl="1" indent="-284400">
              <a:spcAft>
                <a:spcPct val="0"/>
              </a:spcAft>
            </a:pPr>
            <a:r>
              <a:rPr lang="en-US" altLang="en-US" sz="2400" kern="1200" dirty="0" smtClean="0">
                <a:solidFill>
                  <a:srgbClr val="000000"/>
                </a:solidFill>
                <a:latin typeface="Arial (Body)"/>
                <a:ea typeface="+mn-ea"/>
                <a:cs typeface="+mn-cs"/>
              </a:rPr>
              <a:t> </a:t>
            </a:r>
          </a:p>
        </p:txBody>
      </p:sp>
      <p:pic>
        <p:nvPicPr>
          <p:cNvPr id="4" name="Picture 3" descr="The computer code has 9 lines. The lines read as follows. Line 1. forward slash forward slash loop through rows of grades. Line 2. for left parenthesis i equals 0 semicolon i less than sign pupils semicolon plus plus i right parenthesis left brace. Line 3, indented once. forward slash forward slash loop through columns of grades. Line 4, indented once. for left parenthesis j equals 0 semicolon j less than sign tests semicolon plus plus j right parenthesis left brace. Line 5, indented twice. if left parenthesis grades left bracket i right bracket left bracket j right bracket less than sign low Grade right parenthesis left brace. Line 6, indented 3 times. low Grade equals grades left bracket i right bracket left bracket j right bracket semicolon. Line 7, indented twice. right brace. Line 8, indented once. right brace. Line 9. right brace."/>
          <p:cNvPicPr>
            <a:picLocks noChangeAspect="1"/>
          </p:cNvPicPr>
          <p:nvPr/>
        </p:nvPicPr>
        <p:blipFill rotWithShape="1">
          <a:blip r:embed="rId2"/>
          <a:srcRect l="5407" b="1455"/>
          <a:stretch/>
        </p:blipFill>
        <p:spPr>
          <a:xfrm>
            <a:off x="1325879" y="2517429"/>
            <a:ext cx="5657347" cy="2691503"/>
          </a:xfrm>
          <a:prstGeom prst="rect">
            <a:avLst/>
          </a:prstGeom>
        </p:spPr>
      </p:pic>
    </p:spTree>
    <p:extLst>
      <p:ext uri="{BB962C8B-B14F-4D97-AF65-F5344CB8AC3E}">
        <p14:creationId xmlns:p14="http://schemas.microsoft.com/office/powerpoint/2010/main" val="267691773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(19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The outer </a:t>
            </a:r>
            <a:r>
              <a:rPr lang="en-US" altLang="en-US" sz="2200" kern="1200" dirty="0">
                <a:solidFill>
                  <a:srgbClr val="000000"/>
                </a:solidFill>
                <a:latin typeface="Consolas" panose="020B0609020204030204" pitchFamily="49" charset="0"/>
                <a:ea typeface="+mn-ea"/>
                <a:cs typeface="+mn-cs"/>
              </a:rPr>
              <a:t>for</a:t>
            </a:r>
            <a:r>
              <a:rPr lang="en-US" altLang="en-US" sz="2200" kern="1200" dirty="0">
                <a:solidFill>
                  <a:srgbClr val="000000"/>
                </a:solidFill>
                <a:latin typeface="Arial (Body)"/>
                <a:ea typeface="+mn-ea"/>
                <a:cs typeface="+mn-cs"/>
              </a:rPr>
              <a:t> statement begins by setting </a:t>
            </a:r>
            <a:r>
              <a:rPr lang="en-US" altLang="en-US" sz="2200" kern="1200" dirty="0">
                <a:solidFill>
                  <a:srgbClr val="000000"/>
                </a:solidFill>
                <a:latin typeface="Consolas" panose="020B0609020204030204" pitchFamily="49" charset="0"/>
                <a:ea typeface="+mn-ea"/>
                <a:cs typeface="+mn-cs"/>
              </a:rPr>
              <a:t>i</a:t>
            </a:r>
            <a:r>
              <a:rPr lang="en-US" altLang="en-US" sz="2200" kern="1200" dirty="0">
                <a:solidFill>
                  <a:srgbClr val="000000"/>
                </a:solidFill>
                <a:latin typeface="Arial (Body)"/>
                <a:ea typeface="+mn-ea"/>
                <a:cs typeface="+mn-cs"/>
              </a:rPr>
              <a:t> (i.e., the row index) to </a:t>
            </a:r>
            <a:r>
              <a:rPr lang="en-US" altLang="en-US" sz="2200" kern="1200" dirty="0">
                <a:solidFill>
                  <a:srgbClr val="000000"/>
                </a:solidFill>
                <a:latin typeface="Consolas" panose="020B0609020204030204" pitchFamily="49" charset="0"/>
                <a:ea typeface="+mn-ea"/>
                <a:cs typeface="+mn-cs"/>
              </a:rPr>
              <a:t>0</a:t>
            </a:r>
            <a:r>
              <a:rPr lang="en-US" altLang="en-US" sz="2200" kern="1200" dirty="0">
                <a:solidFill>
                  <a:srgbClr val="000000"/>
                </a:solidFill>
                <a:latin typeface="Arial (Body)"/>
                <a:ea typeface="+mn-ea"/>
                <a:cs typeface="+mn-cs"/>
              </a:rPr>
              <a:t> so that the elements of that row (i.e., the grades of the first student) can be compared to variable</a:t>
            </a:r>
            <a:r>
              <a:rPr lang="en-US" altLang="en-US" sz="2200" kern="1200" dirty="0">
                <a:solidFill>
                  <a:srgbClr val="000000"/>
                </a:solidFill>
                <a:latin typeface="Consolas" panose="020B0609020204030204" pitchFamily="49" charset="0"/>
                <a:ea typeface="+mn-ea"/>
                <a:cs typeface="+mn-cs"/>
              </a:rPr>
              <a:t> </a:t>
            </a:r>
            <a:r>
              <a:rPr lang="en-US" altLang="en-US" sz="2200" kern="1200" dirty="0" smtClean="0">
                <a:solidFill>
                  <a:srgbClr val="000000"/>
                </a:solidFill>
                <a:latin typeface="Consolas" panose="020B0609020204030204" pitchFamily="49" charset="0"/>
                <a:ea typeface="+mn-ea"/>
                <a:cs typeface="+mn-cs"/>
              </a:rPr>
              <a:t>lowGrade </a:t>
            </a:r>
            <a:r>
              <a:rPr lang="en-US" altLang="en-US" sz="2200" kern="1200" dirty="0">
                <a:solidFill>
                  <a:srgbClr val="000000"/>
                </a:solidFill>
                <a:latin typeface="Arial (Body)"/>
                <a:ea typeface="+mn-ea"/>
                <a:cs typeface="+mn-cs"/>
              </a:rPr>
              <a:t>in the body of the inner </a:t>
            </a:r>
            <a:r>
              <a:rPr lang="en-US" altLang="en-US" sz="2200" kern="1200" dirty="0">
                <a:solidFill>
                  <a:srgbClr val="000000"/>
                </a:solidFill>
                <a:latin typeface="Consolas" panose="020B0609020204030204" pitchFamily="49" charset="0"/>
                <a:ea typeface="+mn-ea"/>
                <a:cs typeface="+mn-cs"/>
              </a:rPr>
              <a:t>for</a:t>
            </a:r>
            <a:r>
              <a:rPr lang="en-US" altLang="en-US" sz="2200" kern="1200" dirty="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statement.</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inner </a:t>
            </a:r>
            <a:r>
              <a:rPr lang="en-US" altLang="en-US" sz="2200" kern="1200" dirty="0">
                <a:solidFill>
                  <a:srgbClr val="000000"/>
                </a:solidFill>
                <a:latin typeface="Consolas" panose="020B0609020204030204" pitchFamily="49" charset="0"/>
                <a:ea typeface="+mn-ea"/>
                <a:cs typeface="+mn-cs"/>
              </a:rPr>
              <a:t>for</a:t>
            </a:r>
            <a:r>
              <a:rPr lang="en-US" altLang="en-US" sz="2200" kern="1200" dirty="0">
                <a:solidFill>
                  <a:srgbClr val="000000"/>
                </a:solidFill>
                <a:latin typeface="Arial (Body)"/>
                <a:ea typeface="+mn-ea"/>
                <a:cs typeface="+mn-cs"/>
              </a:rPr>
              <a:t> statement loops through the four grades of a particular row and compares each grade to </a:t>
            </a:r>
            <a:r>
              <a:rPr lang="en-US" altLang="en-US" sz="2200" kern="1200" dirty="0" smtClean="0">
                <a:solidFill>
                  <a:srgbClr val="000000"/>
                </a:solidFill>
                <a:latin typeface="Consolas" panose="020B0609020204030204" pitchFamily="49" charset="0"/>
                <a:ea typeface="+mn-ea"/>
                <a:cs typeface="+mn-cs"/>
              </a:rPr>
              <a:t>lowGrade</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If a grade is less than </a:t>
            </a:r>
            <a:r>
              <a:rPr lang="en-US" altLang="en-US" sz="2200" kern="1200" dirty="0" smtClean="0">
                <a:solidFill>
                  <a:srgbClr val="000000"/>
                </a:solidFill>
                <a:latin typeface="Consolas" panose="020B0609020204030204" pitchFamily="49" charset="0"/>
                <a:ea typeface="+mn-ea"/>
                <a:cs typeface="+mn-cs"/>
              </a:rPr>
              <a:t>lowGrade</a:t>
            </a:r>
            <a:r>
              <a:rPr lang="en-US" altLang="en-US" sz="2200" kern="1200" dirty="0">
                <a:solidFill>
                  <a:srgbClr val="000000"/>
                </a:solidFill>
                <a:latin typeface="Arial (Body)"/>
                <a:ea typeface="+mn-ea"/>
                <a:cs typeface="+mn-cs"/>
              </a:rPr>
              <a:t>, </a:t>
            </a:r>
            <a:r>
              <a:rPr lang="en-US" altLang="en-US" sz="2200" kern="1200" dirty="0" smtClean="0">
                <a:solidFill>
                  <a:srgbClr val="000000"/>
                </a:solidFill>
                <a:latin typeface="Consolas" panose="020B0609020204030204" pitchFamily="49" charset="0"/>
                <a:ea typeface="+mn-ea"/>
                <a:cs typeface="+mn-cs"/>
              </a:rPr>
              <a:t>lowGrade</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is set to that </a:t>
            </a:r>
            <a:r>
              <a:rPr lang="en-US" altLang="en-US" sz="2200" kern="1200" dirty="0" smtClean="0">
                <a:solidFill>
                  <a:srgbClr val="000000"/>
                </a:solidFill>
                <a:latin typeface="Arial (Body)"/>
                <a:ea typeface="+mn-ea"/>
                <a:cs typeface="+mn-cs"/>
              </a:rPr>
              <a:t>grade.</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outer </a:t>
            </a:r>
            <a:r>
              <a:rPr lang="en-US" altLang="en-US" sz="2200" kern="1200" dirty="0">
                <a:solidFill>
                  <a:srgbClr val="000000"/>
                </a:solidFill>
                <a:latin typeface="Consolas" panose="020B0609020204030204" pitchFamily="49" charset="0"/>
                <a:ea typeface="+mn-ea"/>
                <a:cs typeface="+mn-cs"/>
              </a:rPr>
              <a:t>for</a:t>
            </a:r>
            <a:r>
              <a:rPr lang="en-US" altLang="en-US" sz="2200" kern="1200" dirty="0">
                <a:solidFill>
                  <a:srgbClr val="000000"/>
                </a:solidFill>
                <a:latin typeface="Arial (Body)"/>
                <a:ea typeface="+mn-ea"/>
                <a:cs typeface="+mn-cs"/>
              </a:rPr>
              <a:t> statement then increments the row index to </a:t>
            </a:r>
            <a:r>
              <a:rPr lang="en-US" altLang="en-US" sz="2200" kern="1200" dirty="0" smtClean="0">
                <a:solidFill>
                  <a:srgbClr val="000000"/>
                </a:solidFill>
                <a:latin typeface="Consolas" panose="020B0609020204030204" pitchFamily="49" charset="0"/>
                <a:ea typeface="+mn-ea"/>
                <a:cs typeface="+mn-cs"/>
              </a:rPr>
              <a:t>1</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elements of that row are compared to variable </a:t>
            </a:r>
            <a:r>
              <a:rPr lang="en-US" altLang="en-US" sz="2200" kern="1200" dirty="0" smtClean="0">
                <a:solidFill>
                  <a:srgbClr val="000000"/>
                </a:solidFill>
                <a:latin typeface="Consolas" panose="020B0609020204030204" pitchFamily="49" charset="0"/>
                <a:ea typeface="+mn-ea"/>
                <a:cs typeface="+mn-cs"/>
              </a:rPr>
              <a:t>lowGrade</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22852066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(20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01065"/>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The outer </a:t>
            </a:r>
            <a:r>
              <a:rPr lang="en-US" altLang="en-US" sz="2200" kern="1200" dirty="0">
                <a:solidFill>
                  <a:srgbClr val="000000"/>
                </a:solidFill>
                <a:latin typeface="Consolas" panose="020B0609020204030204" pitchFamily="49" charset="0"/>
                <a:ea typeface="+mn-ea"/>
                <a:cs typeface="+mn-cs"/>
              </a:rPr>
              <a:t>for</a:t>
            </a:r>
            <a:r>
              <a:rPr lang="en-US" altLang="en-US" sz="2200" kern="1200" dirty="0">
                <a:solidFill>
                  <a:srgbClr val="000000"/>
                </a:solidFill>
                <a:latin typeface="Arial (Body)"/>
                <a:ea typeface="+mn-ea"/>
                <a:cs typeface="+mn-cs"/>
              </a:rPr>
              <a:t> statement then increments the row index to </a:t>
            </a:r>
            <a:r>
              <a:rPr lang="en-US" altLang="en-US" sz="2200" kern="1200" dirty="0" smtClean="0">
                <a:solidFill>
                  <a:srgbClr val="000000"/>
                </a:solidFill>
                <a:latin typeface="Consolas" panose="020B0609020204030204" pitchFamily="49" charset="0"/>
                <a:ea typeface="+mn-ea"/>
                <a:cs typeface="+mn-cs"/>
              </a:rPr>
              <a:t>2</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elements of that row are compared to variable </a:t>
            </a:r>
            <a:r>
              <a:rPr lang="en-US" altLang="en-US" sz="2200" kern="1200" dirty="0" smtClean="0">
                <a:solidFill>
                  <a:srgbClr val="000000"/>
                </a:solidFill>
                <a:latin typeface="Consolas" panose="020B0609020204030204" pitchFamily="49" charset="0"/>
                <a:ea typeface="+mn-ea"/>
                <a:cs typeface="+mn-cs"/>
              </a:rPr>
              <a:t>lowGrade</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When execution of the </a:t>
            </a:r>
            <a:r>
              <a:rPr lang="en-US" altLang="en-US" sz="2200" b="1" kern="1200" dirty="0">
                <a:solidFill>
                  <a:srgbClr val="000000"/>
                </a:solidFill>
                <a:latin typeface="+mn-lt"/>
                <a:ea typeface="+mn-ea"/>
                <a:cs typeface="+mn-cs"/>
              </a:rPr>
              <a:t>nested</a:t>
            </a:r>
            <a:r>
              <a:rPr lang="en-US" altLang="en-US" sz="2200" kern="1200" dirty="0">
                <a:solidFill>
                  <a:srgbClr val="000000"/>
                </a:solidFill>
                <a:latin typeface="Arial (Body)"/>
                <a:ea typeface="+mn-ea"/>
                <a:cs typeface="+mn-cs"/>
              </a:rPr>
              <a:t> statement is complete, </a:t>
            </a:r>
            <a:r>
              <a:rPr lang="en-US" altLang="en-US" sz="2200" kern="1200" dirty="0" smtClean="0">
                <a:solidFill>
                  <a:srgbClr val="000000"/>
                </a:solidFill>
                <a:latin typeface="Consolas" panose="020B0609020204030204" pitchFamily="49" charset="0"/>
                <a:ea typeface="+mn-ea"/>
                <a:cs typeface="+mn-cs"/>
              </a:rPr>
              <a:t>lowGrade</a:t>
            </a:r>
            <a:r>
              <a:rPr lang="en-US" altLang="en-US" sz="2200" b="1"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contains the smallest grade in the two-dimensional </a:t>
            </a:r>
            <a:r>
              <a:rPr lang="en-US" altLang="en-US" sz="2200" kern="1200" dirty="0" smtClean="0">
                <a:solidFill>
                  <a:srgbClr val="000000"/>
                </a:solidFill>
                <a:latin typeface="Arial (Body)"/>
                <a:ea typeface="+mn-ea"/>
                <a:cs typeface="+mn-cs"/>
              </a:rPr>
              <a:t>array.</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Function </a:t>
            </a:r>
            <a:r>
              <a:rPr lang="en-US" altLang="en-US" sz="2200" kern="1200" dirty="0">
                <a:solidFill>
                  <a:srgbClr val="000000"/>
                </a:solidFill>
                <a:latin typeface="Consolas" panose="020B0609020204030204" pitchFamily="49" charset="0"/>
                <a:ea typeface="+mn-ea"/>
                <a:cs typeface="+mn-cs"/>
              </a:rPr>
              <a:t>maximum</a:t>
            </a:r>
            <a:r>
              <a:rPr lang="en-US" altLang="en-US" sz="2200" kern="1200" dirty="0">
                <a:solidFill>
                  <a:srgbClr val="000000"/>
                </a:solidFill>
                <a:latin typeface="Arial (Body)"/>
                <a:ea typeface="+mn-ea"/>
                <a:cs typeface="+mn-cs"/>
              </a:rPr>
              <a:t> works similarly to function </a:t>
            </a:r>
            <a:r>
              <a:rPr lang="en-US" altLang="en-US" sz="2200" kern="1200" dirty="0">
                <a:solidFill>
                  <a:srgbClr val="000000"/>
                </a:solidFill>
                <a:latin typeface="Consolas" panose="020B0609020204030204" pitchFamily="49" charset="0"/>
                <a:ea typeface="+mn-ea"/>
                <a:cs typeface="+mn-cs"/>
              </a:rPr>
              <a:t>minimum</a:t>
            </a:r>
            <a:r>
              <a:rPr lang="en-US" altLang="en-US" sz="2200" kern="1200" dirty="0">
                <a:solidFill>
                  <a:srgbClr val="000000"/>
                </a:solidFill>
                <a:latin typeface="Arial (Body)"/>
                <a:ea typeface="+mn-ea"/>
                <a:cs typeface="+mn-cs"/>
              </a:rPr>
              <a:t>.</a:t>
            </a:r>
          </a:p>
          <a:p>
            <a:pPr marL="255651" lvl="0" indent="-255651">
              <a:spcAft>
                <a:spcPct val="0"/>
              </a:spcAft>
              <a:tabLst/>
            </a:pPr>
            <a:r>
              <a:rPr lang="en-US" altLang="en-US" sz="2200" kern="1200" dirty="0">
                <a:solidFill>
                  <a:srgbClr val="000000"/>
                </a:solidFill>
                <a:latin typeface="Arial (Body)"/>
                <a:ea typeface="+mn-ea"/>
                <a:cs typeface="+mn-cs"/>
              </a:rPr>
              <a:t>Function </a:t>
            </a:r>
            <a:r>
              <a:rPr lang="en-US" altLang="en-US" sz="2200" kern="1200" dirty="0">
                <a:solidFill>
                  <a:srgbClr val="000000"/>
                </a:solidFill>
                <a:latin typeface="Consolas" panose="020B0609020204030204" pitchFamily="49" charset="0"/>
                <a:ea typeface="+mn-ea"/>
                <a:cs typeface="+mn-cs"/>
              </a:rPr>
              <a:t>average</a:t>
            </a:r>
            <a:r>
              <a:rPr lang="en-US" altLang="en-US" sz="2200" kern="1200" dirty="0">
                <a:solidFill>
                  <a:srgbClr val="000000"/>
                </a:solidFill>
                <a:latin typeface="Arial (Body)"/>
                <a:ea typeface="+mn-ea"/>
                <a:cs typeface="+mn-cs"/>
              </a:rPr>
              <a:t> takes two arguments—a one-dimensional array of test results for a particular student called </a:t>
            </a:r>
            <a:r>
              <a:rPr lang="en-US" altLang="en-US" sz="2200" kern="1200" dirty="0" smtClean="0">
                <a:solidFill>
                  <a:srgbClr val="000000"/>
                </a:solidFill>
                <a:latin typeface="Consolas" panose="020B0609020204030204" pitchFamily="49" charset="0"/>
                <a:ea typeface="+mn-ea"/>
                <a:cs typeface="+mn-cs"/>
              </a:rPr>
              <a:t>setOfGrades</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and the number of test results in the </a:t>
            </a:r>
            <a:r>
              <a:rPr lang="en-US" altLang="en-US" sz="2200" kern="1200" dirty="0" smtClean="0">
                <a:solidFill>
                  <a:srgbClr val="000000"/>
                </a:solidFill>
                <a:latin typeface="Arial (Body)"/>
                <a:ea typeface="+mn-ea"/>
                <a:cs typeface="+mn-cs"/>
              </a:rPr>
              <a:t>array.</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193044587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Multidimensional Arrays </a:t>
            </a:r>
            <a:r>
              <a:rPr lang="en-US" sz="2000" b="0" kern="1200" dirty="0" smtClean="0">
                <a:latin typeface="Times New Roman" panose="02020603050405020304" pitchFamily="18" charset="0"/>
                <a:ea typeface="+mj-ea"/>
                <a:cs typeface="+mj-cs"/>
              </a:rPr>
              <a:t>(21 of 21)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marL="255651" lvl="0" indent="-255651">
              <a:spcAft>
                <a:spcPct val="0"/>
              </a:spcAft>
              <a:tabLst/>
            </a:pPr>
            <a:r>
              <a:rPr lang="en-US" altLang="en-US" sz="2000" kern="1200" dirty="0">
                <a:solidFill>
                  <a:srgbClr val="000000"/>
                </a:solidFill>
                <a:latin typeface="Arial (Body)"/>
                <a:ea typeface="+mn-ea"/>
                <a:cs typeface="+mn-cs"/>
              </a:rPr>
              <a:t>When </a:t>
            </a:r>
            <a:r>
              <a:rPr lang="en-US" altLang="en-US" sz="2000" kern="1200" dirty="0">
                <a:solidFill>
                  <a:srgbClr val="000000"/>
                </a:solidFill>
                <a:latin typeface="Consolas" panose="020B0609020204030204" pitchFamily="49" charset="0"/>
                <a:ea typeface="+mn-ea"/>
                <a:cs typeface="+mn-cs"/>
              </a:rPr>
              <a:t>average</a:t>
            </a:r>
            <a:r>
              <a:rPr lang="en-US" altLang="en-US" sz="2000" kern="1200" dirty="0">
                <a:solidFill>
                  <a:srgbClr val="000000"/>
                </a:solidFill>
                <a:latin typeface="Arial (Body)"/>
                <a:ea typeface="+mn-ea"/>
                <a:cs typeface="+mn-cs"/>
              </a:rPr>
              <a:t> is called, the first argument </a:t>
            </a:r>
            <a:r>
              <a:rPr lang="en-US" altLang="en-US" sz="2000" kern="1200" dirty="0" smtClean="0">
                <a:solidFill>
                  <a:srgbClr val="000000"/>
                </a:solidFill>
                <a:latin typeface="Consolas" panose="020B0609020204030204" pitchFamily="49" charset="0"/>
                <a:ea typeface="+mn-ea"/>
                <a:cs typeface="+mn-cs"/>
              </a:rPr>
              <a:t>studentGrades[student</a:t>
            </a:r>
            <a:r>
              <a:rPr lang="en-US" altLang="en-US" sz="2000" kern="1200" dirty="0">
                <a:solidFill>
                  <a:srgbClr val="000000"/>
                </a:solidFill>
                <a:latin typeface="Consolas" panose="020B0609020204030204" pitchFamily="49" charset="0"/>
                <a:ea typeface="+mn-ea"/>
                <a:cs typeface="+mn-cs"/>
              </a:rPr>
              <a:t>]</a:t>
            </a:r>
            <a:r>
              <a:rPr lang="en-US" altLang="en-US" sz="2000" kern="1200" dirty="0">
                <a:solidFill>
                  <a:srgbClr val="000000"/>
                </a:solidFill>
                <a:latin typeface="Arial (Body)"/>
                <a:ea typeface="+mn-ea"/>
                <a:cs typeface="+mn-cs"/>
              </a:rPr>
              <a:t> is </a:t>
            </a:r>
            <a:r>
              <a:rPr lang="en-US" altLang="en-US" sz="2000" kern="1200" dirty="0" smtClean="0">
                <a:solidFill>
                  <a:srgbClr val="000000"/>
                </a:solidFill>
                <a:latin typeface="Arial (Body)"/>
                <a:ea typeface="+mn-ea"/>
                <a:cs typeface="+mn-cs"/>
              </a:rPr>
              <a:t>passed.</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This causes the address of one row of the two-dimensional array to be passed to </a:t>
            </a:r>
            <a:r>
              <a:rPr lang="en-US" altLang="en-US" sz="2000" kern="1200" dirty="0" smtClean="0">
                <a:solidFill>
                  <a:srgbClr val="000000"/>
                </a:solidFill>
                <a:latin typeface="Consolas" panose="020B0609020204030204" pitchFamily="49" charset="0"/>
                <a:ea typeface="+mn-ea"/>
                <a:cs typeface="+mn-cs"/>
              </a:rPr>
              <a:t>average</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The argument </a:t>
            </a:r>
            <a:r>
              <a:rPr lang="en-US" altLang="en-US" sz="2000" kern="1200" dirty="0" smtClean="0">
                <a:solidFill>
                  <a:srgbClr val="000000"/>
                </a:solidFill>
                <a:latin typeface="Consolas" panose="020B0609020204030204" pitchFamily="49" charset="0"/>
                <a:ea typeface="+mn-ea"/>
                <a:cs typeface="+mn-cs"/>
              </a:rPr>
              <a:t>student</a:t>
            </a:r>
            <a:r>
              <a:rPr lang="en-US" altLang="en-US" sz="100" kern="1200" dirty="0" smtClean="0">
                <a:solidFill>
                  <a:srgbClr val="000000"/>
                </a:solidFill>
                <a:latin typeface="Consolas" panose="020B0609020204030204" pitchFamily="49" charset="0"/>
                <a:ea typeface="+mn-ea"/>
                <a:cs typeface="+mn-cs"/>
              </a:rPr>
              <a:t> </a:t>
            </a:r>
            <a:r>
              <a:rPr lang="en-US" altLang="en-US" sz="2000" kern="1200" dirty="0" smtClean="0">
                <a:solidFill>
                  <a:srgbClr val="000000"/>
                </a:solidFill>
                <a:latin typeface="Consolas" panose="020B0609020204030204" pitchFamily="49" charset="0"/>
                <a:ea typeface="+mn-ea"/>
                <a:cs typeface="+mn-cs"/>
              </a:rPr>
              <a:t>Grades[1</a:t>
            </a:r>
            <a:r>
              <a:rPr lang="en-US" altLang="en-US" sz="2000" kern="1200" dirty="0">
                <a:solidFill>
                  <a:srgbClr val="000000"/>
                </a:solidFill>
                <a:latin typeface="Consolas" panose="020B0609020204030204" pitchFamily="49" charset="0"/>
                <a:ea typeface="+mn-ea"/>
                <a:cs typeface="+mn-cs"/>
              </a:rPr>
              <a:t>]</a:t>
            </a:r>
            <a:r>
              <a:rPr lang="en-US" altLang="en-US" sz="2000" kern="1200" dirty="0">
                <a:solidFill>
                  <a:srgbClr val="000000"/>
                </a:solidFill>
                <a:latin typeface="Arial (Body)"/>
                <a:ea typeface="+mn-ea"/>
                <a:cs typeface="+mn-cs"/>
              </a:rPr>
              <a:t> is the starting address of row 1 of the </a:t>
            </a:r>
            <a:r>
              <a:rPr lang="en-US" altLang="en-US" sz="2000" kern="1200" dirty="0" smtClean="0">
                <a:solidFill>
                  <a:srgbClr val="000000"/>
                </a:solidFill>
                <a:latin typeface="Arial (Body)"/>
                <a:ea typeface="+mn-ea"/>
                <a:cs typeface="+mn-cs"/>
              </a:rPr>
              <a:t>array.</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Remember that a two-dimensional array is basically an array of one-dimensional arrays and that the name of a one-dimensional array is the address of the array in </a:t>
            </a:r>
            <a:r>
              <a:rPr lang="en-US" altLang="en-US" sz="2000" kern="1200" dirty="0" smtClean="0">
                <a:solidFill>
                  <a:srgbClr val="000000"/>
                </a:solidFill>
                <a:latin typeface="Arial (Body)"/>
                <a:ea typeface="+mn-ea"/>
                <a:cs typeface="+mn-cs"/>
              </a:rPr>
              <a:t>memory.</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Function </a:t>
            </a:r>
            <a:r>
              <a:rPr lang="en-US" altLang="en-US" sz="2000" kern="1200" dirty="0">
                <a:solidFill>
                  <a:srgbClr val="000000"/>
                </a:solidFill>
                <a:latin typeface="Consolas" panose="020B0609020204030204" pitchFamily="49" charset="0"/>
                <a:ea typeface="+mn-ea"/>
                <a:cs typeface="+mn-cs"/>
              </a:rPr>
              <a:t>average</a:t>
            </a:r>
            <a:r>
              <a:rPr lang="en-US" altLang="en-US" sz="2000" kern="1200" dirty="0">
                <a:solidFill>
                  <a:srgbClr val="000000"/>
                </a:solidFill>
                <a:latin typeface="Arial (Body)"/>
                <a:ea typeface="+mn-ea"/>
                <a:cs typeface="+mn-cs"/>
              </a:rPr>
              <a:t> calculates the sum of the array elements, divides the total by the number of test results and returns the floating-point result.</a:t>
            </a:r>
          </a:p>
        </p:txBody>
      </p:sp>
    </p:spTree>
    <p:extLst>
      <p:ext uri="{BB962C8B-B14F-4D97-AF65-F5344CB8AC3E}">
        <p14:creationId xmlns:p14="http://schemas.microsoft.com/office/powerpoint/2010/main" val="186557362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6.12 Variable-Length Arrays </a:t>
            </a:r>
            <a:r>
              <a:rPr lang="en-US" sz="2000" b="0" kern="1200" dirty="0" smtClean="0">
                <a:latin typeface="Times New Roman" panose="02020603050405020304" pitchFamily="18" charset="0"/>
                <a:ea typeface="+mj-ea"/>
                <a:cs typeface="+mj-cs"/>
              </a:rPr>
              <a:t>(1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78064"/>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In early versions of C, all arrays had constant </a:t>
            </a:r>
            <a:r>
              <a:rPr lang="en-US" altLang="en-US" sz="2400" kern="1200" dirty="0" smtClean="0">
                <a:solidFill>
                  <a:srgbClr val="000000"/>
                </a:solidFill>
                <a:latin typeface="Arial (Body)"/>
                <a:ea typeface="+mn-ea"/>
                <a:cs typeface="+mn-cs"/>
              </a:rPr>
              <a:t>size.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But what if you don’t know an array’s size at compilation </a:t>
            </a:r>
            <a:r>
              <a:rPr lang="en-US" altLang="en-US" sz="2400" kern="1200" dirty="0" smtClean="0">
                <a:solidFill>
                  <a:srgbClr val="000000"/>
                </a:solidFill>
                <a:latin typeface="Arial (Body)"/>
                <a:ea typeface="+mn-ea"/>
                <a:cs typeface="+mn-cs"/>
              </a:rPr>
              <a:t>time?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To handle this, you’d have to use dynamic memory allocation with</a:t>
            </a:r>
            <a:r>
              <a:rPr lang="en-US" altLang="en-US" sz="2400" b="1"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malloc</a:t>
            </a:r>
            <a:r>
              <a:rPr lang="en-US" altLang="en-US" sz="2400" kern="1200" dirty="0">
                <a:solidFill>
                  <a:srgbClr val="000000"/>
                </a:solidFill>
                <a:latin typeface="Arial (Body)"/>
                <a:ea typeface="+mn-ea"/>
                <a:cs typeface="+mn-cs"/>
              </a:rPr>
              <a:t> and related </a:t>
            </a:r>
            <a:r>
              <a:rPr lang="en-US" altLang="en-US" sz="2400" kern="1200" dirty="0" smtClean="0">
                <a:solidFill>
                  <a:srgbClr val="000000"/>
                </a:solidFill>
                <a:latin typeface="Arial (Body)"/>
                <a:ea typeface="+mn-ea"/>
                <a:cs typeface="+mn-cs"/>
              </a:rPr>
              <a:t>functions.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C standard allows you to handle arrays of unknown size using variable-length arrays (</a:t>
            </a:r>
            <a:r>
              <a:rPr lang="en-US" altLang="en-US" sz="24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These are not arrays whose size can change—that would compromise the integrity of nearby locations in </a:t>
            </a:r>
            <a:r>
              <a:rPr lang="en-US" altLang="en-US" sz="2400" kern="1200" dirty="0" smtClean="0">
                <a:solidFill>
                  <a:srgbClr val="000000"/>
                </a:solidFill>
                <a:latin typeface="Arial (Body)"/>
                <a:ea typeface="+mn-ea"/>
                <a:cs typeface="+mn-cs"/>
              </a:rPr>
              <a:t>memory.</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42738903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6.12 Variable-Length Arrays </a:t>
            </a:r>
            <a:r>
              <a:rPr lang="en-US" sz="2000" b="0" kern="1200" dirty="0" smtClean="0">
                <a:latin typeface="Times New Roman" panose="02020603050405020304" pitchFamily="18" charset="0"/>
                <a:ea typeface="+mj-ea"/>
                <a:cs typeface="+mj-cs"/>
              </a:rPr>
              <a:t>(2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100204" cy="3154679"/>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A </a:t>
            </a:r>
            <a:r>
              <a:rPr lang="en-US" altLang="en-US" sz="2400" b="1" kern="1200" dirty="0">
                <a:solidFill>
                  <a:srgbClr val="000000"/>
                </a:solidFill>
                <a:latin typeface="Arial (Body)"/>
                <a:ea typeface="+mn-ea"/>
                <a:cs typeface="+mn-cs"/>
              </a:rPr>
              <a:t>variable-length array</a:t>
            </a:r>
            <a:r>
              <a:rPr lang="en-US" altLang="en-US" sz="2400" kern="1200" dirty="0">
                <a:solidFill>
                  <a:srgbClr val="000000"/>
                </a:solidFill>
                <a:latin typeface="Arial (Body)"/>
                <a:ea typeface="+mn-ea"/>
                <a:cs typeface="+mn-cs"/>
              </a:rPr>
              <a:t> is an array whose length, or size, is defined in terms of an expression evaluated at execution </a:t>
            </a:r>
            <a:r>
              <a:rPr lang="en-US" altLang="en-US" sz="2400" kern="1200" dirty="0" smtClean="0">
                <a:solidFill>
                  <a:srgbClr val="000000"/>
                </a:solidFill>
                <a:latin typeface="Arial (Body)"/>
                <a:ea typeface="+mn-ea"/>
                <a:cs typeface="+mn-cs"/>
              </a:rPr>
              <a:t>time.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program of </a:t>
            </a:r>
            <a:r>
              <a:rPr lang="en-US" altLang="en-US" sz="2400" kern="1200" dirty="0" smtClean="0">
                <a:solidFill>
                  <a:srgbClr val="000000"/>
                </a:solidFill>
                <a:latin typeface="Arial (Body)"/>
                <a:ea typeface="+mn-ea"/>
                <a:cs typeface="+mn-cs"/>
              </a:rPr>
              <a:t>Figure </a:t>
            </a:r>
            <a:r>
              <a:rPr lang="en-US" altLang="en-US" sz="2400" kern="1200" dirty="0">
                <a:solidFill>
                  <a:srgbClr val="000000"/>
                </a:solidFill>
                <a:latin typeface="Arial (Body)"/>
                <a:ea typeface="+mn-ea"/>
                <a:cs typeface="+mn-cs"/>
              </a:rPr>
              <a:t>6.23 declares and prints several </a:t>
            </a:r>
            <a:r>
              <a:rPr lang="en-US" altLang="en-US" sz="24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[Note: This feature is not supported in Microsoft Visual </a:t>
            </a:r>
            <a:r>
              <a:rPr lang="en-US" altLang="en-US" sz="2400" kern="1200" dirty="0" smtClean="0">
                <a:solidFill>
                  <a:srgbClr val="000000"/>
                </a:solidFill>
                <a:latin typeface="Arial (Body)"/>
                <a:ea typeface="+mn-ea"/>
                <a:cs typeface="+mn-cs"/>
              </a:rPr>
              <a:t>C++.]</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68331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Aft>
                <a:spcPct val="0"/>
              </a:spcAft>
              <a:buNone/>
              <a:tabLst/>
              <a:defRPr/>
            </a:pPr>
            <a:r>
              <a:rPr lang="en-US" sz="2400" b="1" kern="1200" dirty="0">
                <a:solidFill>
                  <a:srgbClr val="000000"/>
                </a:solidFill>
                <a:latin typeface="Arial (Body)"/>
                <a:ea typeface="+mn-ea"/>
                <a:cs typeface="+mn-cs"/>
              </a:rPr>
              <a:t>6.4.1 Defining an Array and Using a Loop to Set the Array’s Element Values</a:t>
            </a:r>
          </a:p>
          <a:p>
            <a:pPr marL="255651" lvl="0" indent="-255651">
              <a:spcAft>
                <a:spcPct val="0"/>
              </a:spcAft>
              <a:tabLst/>
              <a:defRPr/>
            </a:pPr>
            <a:r>
              <a:rPr lang="en-US" sz="2400" kern="1200" dirty="0">
                <a:solidFill>
                  <a:srgbClr val="000000"/>
                </a:solidFill>
                <a:latin typeface="Arial (Body)"/>
                <a:ea typeface="+mn-ea"/>
                <a:cs typeface="+mn-cs"/>
              </a:rPr>
              <a:t>Like any other variables, uninitialized array elements contain garbage values.</a:t>
            </a:r>
          </a:p>
          <a:p>
            <a:pPr marL="255651" lvl="0" indent="-255651">
              <a:spcAft>
                <a:spcPct val="0"/>
              </a:spcAft>
              <a:tabLst/>
              <a:defRPr/>
            </a:pPr>
            <a:r>
              <a:rPr lang="en-US" sz="2400" kern="1200" dirty="0">
                <a:solidFill>
                  <a:srgbClr val="000000"/>
                </a:solidFill>
                <a:latin typeface="Arial (Body)"/>
                <a:ea typeface="+mn-ea"/>
                <a:cs typeface="+mn-cs"/>
              </a:rPr>
              <a:t>Figure 6.3 uses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statements to initialize the elements of a five integer array </a:t>
            </a:r>
            <a:r>
              <a:rPr lang="en-US" sz="2400" kern="1200" dirty="0">
                <a:solidFill>
                  <a:srgbClr val="000000"/>
                </a:solidFill>
                <a:latin typeface="Consolas" panose="020B0609020204030204" pitchFamily="49" charset="0"/>
                <a:ea typeface="+mn-ea"/>
                <a:cs typeface="+mn-cs"/>
              </a:rPr>
              <a:t>n</a:t>
            </a:r>
            <a:r>
              <a:rPr lang="en-US" sz="2400" kern="1200" dirty="0">
                <a:solidFill>
                  <a:srgbClr val="000000"/>
                </a:solidFill>
                <a:latin typeface="Arial (Body)"/>
                <a:ea typeface="+mn-ea"/>
                <a:cs typeface="+mn-cs"/>
              </a:rPr>
              <a:t> to zeros and print the array in tabular </a:t>
            </a:r>
            <a:r>
              <a:rPr lang="en-US" sz="2400" kern="1200" dirty="0" smtClean="0">
                <a:solidFill>
                  <a:srgbClr val="000000"/>
                </a:solidFill>
                <a:latin typeface="Arial (Body)"/>
                <a:ea typeface="+mn-ea"/>
                <a:cs typeface="+mn-cs"/>
              </a:rPr>
              <a:t>format.</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The first </a:t>
            </a:r>
            <a:r>
              <a:rPr lang="en-US" sz="2400" kern="1200" dirty="0" smtClean="0">
                <a:solidFill>
                  <a:srgbClr val="000000"/>
                </a:solidFill>
                <a:latin typeface="Consolas" panose="020B0609020204030204" pitchFamily="49" charset="0"/>
                <a:ea typeface="+mn-ea"/>
                <a:cs typeface="+mn-cs"/>
              </a:rPr>
              <a:t>printf</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statement displays the column heads for the two columns printed in the subsequent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a:t>
            </a:r>
          </a:p>
        </p:txBody>
      </p:sp>
    </p:spTree>
    <p:extLst>
      <p:ext uri="{BB962C8B-B14F-4D97-AF65-F5344CB8AC3E}">
        <p14:creationId xmlns:p14="http://schemas.microsoft.com/office/powerpoint/2010/main" val="353139316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6.23</a:t>
            </a:r>
            <a:r>
              <a:rPr lang="en-US" dirty="0"/>
              <a:t> Using Variable-Length Arrays in C99</a:t>
            </a:r>
            <a:r>
              <a:rPr lang="en-US" b="0" dirty="0"/>
              <a:t> </a:t>
            </a:r>
            <a:r>
              <a:rPr lang="en-US" sz="2000" b="0" dirty="0" smtClean="0"/>
              <a:t>(1 of 5)</a:t>
            </a:r>
            <a:endParaRPr lang="en-US" sz="2000" dirty="0">
              <a:latin typeface="Times New Roman" panose="02020603050405020304" pitchFamily="18" charset="0"/>
            </a:endParaRPr>
          </a:p>
        </p:txBody>
      </p:sp>
      <p:pic>
        <p:nvPicPr>
          <p:cNvPr id="3" name="Picture 2" descr="The computer code has 81 lines. Line 1. forward slash forward slash F i g period 6 period 23 colon f i g 0 6 underscore 23 period c. Line 2. forward slash forward slash Using variable dash length arrays in C 99. Line 3. hash include left angle bracket s t d i o period h right angle bracket. Line 4. Blank. Line 5. forward slash forward slash function prototypes. Line 6. void print 1 D Array left parenthesis size underscore t size comma i n t array left bracket size right bracket right parenthesis semicolon. Line 7. void print 2 D Array left parenthesis i n t row comma i n t, c o l comma i n t array left bracket row right bracket left bracket c o l right bracket right parenthesis semicolon. Line 8. Blank. Line 9. i n t main left parenthesis void right parenthesis. Line 10. left brace. Line 11, indented once. print f left parenthesis double quote percent sign s double quote comma double quote Enter size of a one dash dimensional array colon double quote right parenthesis semicolon. Line 12, indented once. I n t array Size semicolon forward slash forward slash size of 1 D array. Line 13, indented once. scan f left parenthesis double quote percent sign d double quote comma ampersand array Size right parenthesis semicolon. Line 14. Blank. Line 15, indented once. i n t array left bracket array Size right bracket semicolon forward slash forward slash declare 1 D variable dash length array. Line 15 is highlighted. Line 16. Blank. Line 17, indented once. print f left parenthesis double quote percent sign s double quote comma double quote Enter number of rows and columns in a 2 dash D array colon double quote right parenthesis semicolon. Line 18, indented once. i n t row 1 comma c o l 1 semicolon forward slash forward slash number of rows and columns in a 2 dash D array. Line 19, indented once. scan f left parenthesis double quote percent sign d percent sign d double quote comma ampersand row 1 comma ampersand c o l 1 right parenthesis semicolon. Line 20. Blank. Line 21, indented once. i n t array 2 D 1 left bracket row 1 right bracket left bracket col1 right bracket semicolon forward slash forward slash declare 2 D variable length array. Line 21 is highlighted. Line 22. Blank."/>
          <p:cNvPicPr>
            <a:picLocks noChangeAspect="1"/>
          </p:cNvPicPr>
          <p:nvPr/>
        </p:nvPicPr>
        <p:blipFill>
          <a:blip r:embed="rId2"/>
          <a:stretch>
            <a:fillRect/>
          </a:stretch>
        </p:blipFill>
        <p:spPr>
          <a:xfrm>
            <a:off x="875631" y="1624835"/>
            <a:ext cx="7392739" cy="4450731"/>
          </a:xfrm>
          <a:prstGeom prst="rect">
            <a:avLst/>
          </a:prstGeom>
        </p:spPr>
      </p:pic>
    </p:spTree>
    <p:extLst>
      <p:ext uri="{BB962C8B-B14F-4D97-AF65-F5344CB8AC3E}">
        <p14:creationId xmlns:p14="http://schemas.microsoft.com/office/powerpoint/2010/main" val="198385012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6.23 Using Variable-Length Arrays in C99</a:t>
            </a:r>
            <a:r>
              <a:rPr lang="en-US" b="0" dirty="0"/>
              <a:t> </a:t>
            </a:r>
            <a:r>
              <a:rPr lang="en-US" sz="2000" b="0" dirty="0" smtClean="0"/>
              <a:t>(2 </a:t>
            </a:r>
            <a:r>
              <a:rPr lang="en-US" sz="2000" b="0" dirty="0"/>
              <a:t>of 5)</a:t>
            </a:r>
            <a:endParaRPr lang="en-US" sz="2000" dirty="0">
              <a:latin typeface="Times New Roman" panose="02020603050405020304" pitchFamily="18" charset="0"/>
            </a:endParaRPr>
          </a:p>
        </p:txBody>
      </p:sp>
      <p:pic>
        <p:nvPicPr>
          <p:cNvPr id="3" name="Picture 2" descr="The computer code continues. Line 23, indented once. print f left parenthesis double quote percent sign s double quote comma. Line 24, indented twice. double quote Enter number of rows and columns in another 2 dash D array colon double quote right parenthesis semicolon. Line 25, indented once. i n t row 2 comma c o l 2 semicolon forward slash forward slash number of rows and columns in another 2 D array. Line 26, indented once. scan f left parenthesis double quote percent sign d percent sign d double quote comma ampersand row 2 comma ampersand c o l 2 right parenthesis semicolon. Line 27. Blank. Line 28, indented once. i n t array 2 D 2 left bracket row 2 right bracket left bracket c o l 2 right bracket semicolon forward slash forward slash declare 2 D variable length array. Line 28 is highlighted. Line 29. Blank. Line 30, indented once. forward slash forward slash test size of operator on V L A. Line 31. print f left parenthesis double quote back slash n size of left parenthesis array right parenthesis yields array size of percent sign d bytes back slash n double quote comma. Line 32. size of left parenthesis array right parenthesis right parenthesis semicolon. The words, size of left parenthesis array right parenthesis, in line 32 are highlighted. Line 33. Blank. Line 34. forward slash forward slash assign elements of 1 dash D V L A. Line 35. for left parenthesis size underscore t i equals 0 semicolon i less than sign array Size semicolon plus plus i right parenthesis left brace. Line 36. array left bracket i right bracket equals i asterisk i semicolon. Line 37. right brace. Line 38. Blank. Line 39. forward slash forward slash assign elements of first 2 dash D V L A. Line 40. for left parenthesis size underscore t i equals 0 semicolon i less than sign row 1 semicolon plus plus i right parenthesis left brace. Line 41. for left parenthesis size underscore t j equals 0 semicolon j less than sign c o l 1 semicolon plus plus j right parenthesis left brace. Line 42. array 2 D 1 left bracket i right bracket left bracket j right bracket equals i plus j semicolon. Line 43. right brace. Line 44. right brace. Line 4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994" y="1527737"/>
            <a:ext cx="7164012" cy="4625487"/>
          </a:xfrm>
          <a:prstGeom prst="rect">
            <a:avLst/>
          </a:prstGeom>
        </p:spPr>
      </p:pic>
    </p:spTree>
    <p:extLst>
      <p:ext uri="{BB962C8B-B14F-4D97-AF65-F5344CB8AC3E}">
        <p14:creationId xmlns:p14="http://schemas.microsoft.com/office/powerpoint/2010/main" val="258536750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6.23 Using Variable-Length Arrays in C99</a:t>
            </a:r>
            <a:r>
              <a:rPr lang="en-US" b="0" dirty="0"/>
              <a:t> </a:t>
            </a:r>
            <a:r>
              <a:rPr lang="en-US" sz="2000" b="0" dirty="0" smtClean="0"/>
              <a:t>(3 </a:t>
            </a:r>
            <a:r>
              <a:rPr lang="en-US" sz="2000" b="0" dirty="0"/>
              <a:t>of 5)</a:t>
            </a:r>
            <a:endParaRPr lang="en-US" sz="2000" dirty="0">
              <a:latin typeface="Times New Roman" panose="02020603050405020304" pitchFamily="18" charset="0"/>
            </a:endParaRPr>
          </a:p>
        </p:txBody>
      </p:sp>
      <p:pic>
        <p:nvPicPr>
          <p:cNvPr id="3" name="Picture 2" descr="The computer code continues. Line 46. forward slash forward slash assign elements of second 2 dash D V L A. Line 47. for left parenthesis size underscore t i equals 0 semicolon i less than sign row 2 semicolon plus plus i right parenthesis left brace. Line 48. for left parenthesis size underscore t j equals 0 semicolon j less than sign c o l 2 semicolon plus plus j right parenthesis left brace. Line 49. array 2 D 2 left bracket i right bracket left bracket j right bracket equals i plus j semicolon. Line 50. right brace. Line 51. right brace. Line 52. Blank. Line 53. puts left parenthesis double quote back slash n One dash dimensional array colon double quote right parenthesis semicolon. Line 54. print 1 D Array left parenthesis array Size comma array right parenthesis semicolon forward slash forward slash pass 1 dash D V L A to function. Line 55. Blank. Line 56. puts left parenthesis double quote back slash n First two dash dimensional array colon double quote right parenthesis semicolon. Line 57. print 2 D Array left parenthesis row1 comma c o l 1 comma array 2 D 1 right parenthesis semicolon forward slash forward slash pass 2 dash D V L A to function. Line 58. Blank. Line 59, indented once. puts left parenthesis double quote back slash n Second two dash dimensional array colon double quote right parenthesis semicolon. Line 60, indented once. print 2 D Array left parenthesis row 2 comma c o l 2 comma array 2 D 2 right parenthesis semicolon forward slash forward slash pass other 2 D V L A to function. Line 61. right brace. Line 62. Blank. Line 63. void print 1 D Array left parenthesis size underscore t size comma i n t array left bracket size right bracket right parenthesis. Line 64. left brace. Line 65, indented once. forward slash forward slash output contents of array. Line 66, indented once. for left parenthesis size underscore t i equals 0 semicolon i less than sign size semicolon i plus plus right parenthesis left brace. Line 67, indented twice. print f left parenthesis double quote array left bracket percent sign d right bracket equals percent sign d back slash n double quote comma i comma array left bracket i right bracket right parenthesis semicolon. Line 68, indented once. right brace. Line 6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039" y="1541660"/>
            <a:ext cx="6827923" cy="4563561"/>
          </a:xfrm>
          <a:prstGeom prst="rect">
            <a:avLst/>
          </a:prstGeom>
        </p:spPr>
      </p:pic>
    </p:spTree>
    <p:extLst>
      <p:ext uri="{BB962C8B-B14F-4D97-AF65-F5344CB8AC3E}">
        <p14:creationId xmlns:p14="http://schemas.microsoft.com/office/powerpoint/2010/main" val="379658104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6.23 Using Variable-Length Arrays in C99</a:t>
            </a:r>
            <a:r>
              <a:rPr lang="en-US" b="0" dirty="0"/>
              <a:t> </a:t>
            </a:r>
            <a:r>
              <a:rPr lang="en-US" sz="2000" b="0" dirty="0" smtClean="0"/>
              <a:t>(4 </a:t>
            </a:r>
            <a:r>
              <a:rPr lang="en-US" sz="2000" b="0" dirty="0"/>
              <a:t>of 5)</a:t>
            </a:r>
            <a:endParaRPr lang="en-US" sz="2000" dirty="0">
              <a:latin typeface="Times New Roman" panose="02020603050405020304" pitchFamily="18" charset="0"/>
            </a:endParaRPr>
          </a:p>
        </p:txBody>
      </p:sp>
      <p:pic>
        <p:nvPicPr>
          <p:cNvPr id="3" name="Picture 2" descr="The computer code continues. Line 70. Blank. Line 71. void print 2 D Array left parenthesis size underscore t row comma size underscore t c o l comma i n t array left bracket row right bracket left bracket col left bracket right bracket right parenthesis. Line 72. left brace. Line 73, indented once. forward slash forward slash output contents of array. Line 74, indented once. for left parenthesis size underscore t i equals o semicolon i less than sign row semicolon plus plus i right parenthesis left brace. Line 75, indented twice. for left parenthesis size underscore t j equals o semicolon j less than sign c o l semicolon plus plus j right parenthesis left brace. Line 76, indented 3 times. print f left parenthesis double quote percent sign 5d double quote comma array left bracket i right bracket left bracket j right bracket right parenthesis semicolon. Line 77 indented twice. right brace. Line 78. Blank. Line 79, indented twice. puts left parenthesis double quote double quote right parenthesis semicolon. Line 80, indented once. right brace. Line 81. right brace. Double forward slashes and comments are in green text. void, size t, in, and for are in blue text. Integers and quotes plus characters within are in cyan tex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73" y="2095439"/>
            <a:ext cx="7568854" cy="2667120"/>
          </a:xfrm>
          <a:prstGeom prst="rect">
            <a:avLst/>
          </a:prstGeom>
        </p:spPr>
      </p:pic>
    </p:spTree>
    <p:extLst>
      <p:ext uri="{BB962C8B-B14F-4D97-AF65-F5344CB8AC3E}">
        <p14:creationId xmlns:p14="http://schemas.microsoft.com/office/powerpoint/2010/main" val="274079123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6.23 Using Variable-Length Arrays in C99</a:t>
            </a:r>
            <a:r>
              <a:rPr lang="en-US" b="0" dirty="0"/>
              <a:t> </a:t>
            </a:r>
            <a:r>
              <a:rPr lang="en-US" sz="2000" b="0" dirty="0" smtClean="0"/>
              <a:t>(5 </a:t>
            </a:r>
            <a:r>
              <a:rPr lang="en-US" sz="2000" b="0" dirty="0"/>
              <a:t>of 5)</a:t>
            </a:r>
            <a:endParaRPr lang="en-US" sz="2000" dirty="0">
              <a:latin typeface="Times New Roman" panose="02020603050405020304" pitchFamily="18" charset="0"/>
            </a:endParaRPr>
          </a:p>
        </p:txBody>
      </p:sp>
      <p:pic>
        <p:nvPicPr>
          <p:cNvPr id="3" name="Picture 2" descr="The code output has 19 lines. The lines read as follows. Line 1. Enter size of a one dash dimensional array colon 6. Line 2. Enter number of rows and columns in a 2 dash D array colon 2 5. Line 3. Enter number of rows and columns in another 2 dash D array colon 4 3. Line 4. Size of left parenthesis array right parenthesis yields array size of 24 bytes. Line 5. One dash dimensional array colon. Line 6. array left bracket 0 right bracket equals 0. Line 7. array left bracket 1 right bracket equals 1. Line 8. array left bracket 2 right bracket equals 4. Line 9. array left bracket 3 right bracket equals 9. Line 10. array left bracket 4 right bracket equals 16. Line 11. array left bracket 5 right bracket equals 25. Line 12. First two dash dimensional array colon. Line 13. 0 1 2 3 4. Line 14. 1 2 3 4 5. Line 15. Second two dash dimensional array colon. Line 16. 0 1 2. Line 17. 1 2 3. Line 18. 2 3 4. Line 19. 3 4 5."/>
          <p:cNvPicPr>
            <a:picLocks noChangeAspect="1"/>
          </p:cNvPicPr>
          <p:nvPr/>
        </p:nvPicPr>
        <p:blipFill>
          <a:blip r:embed="rId2"/>
          <a:stretch>
            <a:fillRect/>
          </a:stretch>
        </p:blipFill>
        <p:spPr>
          <a:xfrm>
            <a:off x="935528" y="1669602"/>
            <a:ext cx="7272944" cy="4478472"/>
          </a:xfrm>
          <a:prstGeom prst="rect">
            <a:avLst/>
          </a:prstGeom>
        </p:spPr>
      </p:pic>
    </p:spTree>
    <p:extLst>
      <p:ext uri="{BB962C8B-B14F-4D97-AF65-F5344CB8AC3E}">
        <p14:creationId xmlns:p14="http://schemas.microsoft.com/office/powerpoint/2010/main" val="219026080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6.12 Variable-Length Arrays </a:t>
            </a:r>
            <a:r>
              <a:rPr lang="en-US" sz="2000" b="0" kern="1200" dirty="0" smtClean="0">
                <a:latin typeface="Times New Roman" panose="02020603050405020304" pitchFamily="18" charset="0"/>
                <a:ea typeface="+mj-ea"/>
                <a:cs typeface="+mj-cs"/>
              </a:rPr>
              <a:t>(3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First, we prompt the user for the desired sizes for a one-dimensional array and two two-dimensional arrays </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Next we declare </a:t>
            </a:r>
            <a:r>
              <a:rPr lang="en-US" altLang="en-US" sz="24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As </a:t>
            </a:r>
            <a:r>
              <a:rPr lang="en-US" altLang="en-US" sz="2400" kern="1200" dirty="0">
                <a:solidFill>
                  <a:srgbClr val="000000"/>
                </a:solidFill>
                <a:latin typeface="Arial (Body)"/>
                <a:ea typeface="+mn-ea"/>
                <a:cs typeface="+mn-cs"/>
              </a:rPr>
              <a:t>of the appropriate </a:t>
            </a:r>
            <a:r>
              <a:rPr lang="en-US" altLang="en-US" sz="2400" kern="1200" dirty="0" smtClean="0">
                <a:solidFill>
                  <a:srgbClr val="000000"/>
                </a:solidFill>
                <a:latin typeface="Arial (Body)"/>
                <a:ea typeface="+mn-ea"/>
                <a:cs typeface="+mn-cs"/>
              </a:rPr>
              <a:t>size.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This is valid as long as the variables representing the array sizes are of an integral type.</a:t>
            </a:r>
          </a:p>
          <a:p>
            <a:pPr marL="255651" lvl="0" indent="-255651">
              <a:spcAft>
                <a:spcPct val="0"/>
              </a:spcAft>
              <a:tabLst/>
            </a:pPr>
            <a:r>
              <a:rPr lang="en-US" altLang="en-US" sz="2400" kern="1200" dirty="0">
                <a:solidFill>
                  <a:srgbClr val="000000"/>
                </a:solidFill>
                <a:latin typeface="Arial (Body)"/>
                <a:ea typeface="+mn-ea"/>
                <a:cs typeface="+mn-cs"/>
              </a:rPr>
              <a:t>After declaring the arrays, we use the </a:t>
            </a:r>
            <a:r>
              <a:rPr lang="en-US" altLang="en-US" sz="2400" kern="1200" dirty="0" smtClean="0">
                <a:solidFill>
                  <a:srgbClr val="000000"/>
                </a:solidFill>
                <a:latin typeface="Consolas" panose="020B0609020204030204" pitchFamily="49" charset="0"/>
                <a:ea typeface="+mn-ea"/>
                <a:cs typeface="+mn-cs"/>
              </a:rPr>
              <a:t>sizeof </a:t>
            </a:r>
            <a:r>
              <a:rPr lang="en-US" altLang="en-US" sz="2400" kern="1200" dirty="0">
                <a:solidFill>
                  <a:srgbClr val="000000"/>
                </a:solidFill>
                <a:latin typeface="Arial (Body)"/>
                <a:ea typeface="+mn-ea"/>
                <a:cs typeface="+mn-cs"/>
              </a:rPr>
              <a:t>operator to make sure that our </a:t>
            </a:r>
            <a:r>
              <a:rPr lang="en-US" altLang="en-US" sz="24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 is </a:t>
            </a:r>
            <a:r>
              <a:rPr lang="en-US" altLang="en-US" sz="2400" kern="1200" dirty="0">
                <a:solidFill>
                  <a:srgbClr val="000000"/>
                </a:solidFill>
                <a:latin typeface="Arial (Body)"/>
                <a:ea typeface="+mn-ea"/>
                <a:cs typeface="+mn-cs"/>
              </a:rPr>
              <a:t>of the proper </a:t>
            </a:r>
            <a:r>
              <a:rPr lang="en-US" altLang="en-US" sz="2400" kern="1200" dirty="0" smtClean="0">
                <a:solidFill>
                  <a:srgbClr val="000000"/>
                </a:solidFill>
                <a:latin typeface="Arial (Body)"/>
                <a:ea typeface="+mn-ea"/>
                <a:cs typeface="+mn-cs"/>
              </a:rPr>
              <a:t>length.</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In early versions of C </a:t>
            </a:r>
            <a:r>
              <a:rPr lang="en-US" altLang="en-US" sz="2400" kern="1200" dirty="0" smtClean="0">
                <a:solidFill>
                  <a:srgbClr val="000000"/>
                </a:solidFill>
                <a:latin typeface="Consolas" panose="020B0609020204030204" pitchFamily="49" charset="0"/>
                <a:ea typeface="+mn-ea"/>
                <a:cs typeface="+mn-cs"/>
              </a:rPr>
              <a:t>sizeof </a:t>
            </a:r>
            <a:r>
              <a:rPr lang="en-US" altLang="en-US" sz="2400" kern="1200" dirty="0">
                <a:solidFill>
                  <a:srgbClr val="000000"/>
                </a:solidFill>
                <a:latin typeface="Arial (Body)"/>
                <a:ea typeface="+mn-ea"/>
                <a:cs typeface="+mn-cs"/>
              </a:rPr>
              <a:t>was always a compile-time operation, but when applied to a </a:t>
            </a:r>
            <a:r>
              <a:rPr lang="en-US" altLang="en-US" sz="24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 </a:t>
            </a:r>
            <a:r>
              <a:rPr lang="en-US" altLang="en-US" sz="2400" kern="1200" dirty="0" smtClean="0">
                <a:solidFill>
                  <a:srgbClr val="000000"/>
                </a:solidFill>
                <a:latin typeface="Consolas" panose="020B0609020204030204" pitchFamily="49" charset="0"/>
                <a:ea typeface="+mn-ea"/>
                <a:cs typeface="+mn-cs"/>
              </a:rPr>
              <a:t>size</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of </a:t>
            </a:r>
            <a:r>
              <a:rPr lang="en-US" altLang="en-US" sz="2400" kern="1200" dirty="0">
                <a:solidFill>
                  <a:srgbClr val="000000"/>
                </a:solidFill>
                <a:latin typeface="Arial (Body)"/>
                <a:ea typeface="+mn-ea"/>
                <a:cs typeface="+mn-cs"/>
              </a:rPr>
              <a:t>operates at </a:t>
            </a:r>
            <a:r>
              <a:rPr lang="en-US" altLang="en-US" sz="2400" kern="1200" dirty="0" smtClean="0">
                <a:solidFill>
                  <a:srgbClr val="000000"/>
                </a:solidFill>
                <a:latin typeface="Arial (Body)"/>
                <a:ea typeface="+mn-ea"/>
                <a:cs typeface="+mn-cs"/>
              </a:rPr>
              <a:t>runtime.</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20446336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6.12 Variable-Length Arrays </a:t>
            </a:r>
            <a:r>
              <a:rPr lang="en-US" sz="2000" b="0" kern="1200" dirty="0" smtClean="0">
                <a:latin typeface="Times New Roman" panose="02020603050405020304" pitchFamily="18" charset="0"/>
                <a:ea typeface="+mj-ea"/>
                <a:cs typeface="+mj-cs"/>
              </a:rPr>
              <a:t>(4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01065"/>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The output window shows that the </a:t>
            </a:r>
            <a:r>
              <a:rPr lang="en-US" altLang="en-US" sz="2200" kern="1200" dirty="0" smtClean="0">
                <a:solidFill>
                  <a:srgbClr val="000000"/>
                </a:solidFill>
                <a:latin typeface="Consolas" panose="020B0609020204030204" pitchFamily="49" charset="0"/>
                <a:ea typeface="+mn-ea"/>
                <a:cs typeface="+mn-cs"/>
              </a:rPr>
              <a:t>size</a:t>
            </a:r>
            <a:r>
              <a:rPr lang="en-US" altLang="en-US" sz="100" kern="1200" dirty="0" smtClean="0">
                <a:solidFill>
                  <a:srgbClr val="000000"/>
                </a:solidFill>
                <a:latin typeface="Consolas" panose="020B0609020204030204" pitchFamily="49" charset="0"/>
                <a:ea typeface="+mn-ea"/>
                <a:cs typeface="+mn-cs"/>
              </a:rPr>
              <a:t> </a:t>
            </a:r>
            <a:r>
              <a:rPr lang="en-US" altLang="en-US" sz="2200" kern="1200" dirty="0" smtClean="0">
                <a:solidFill>
                  <a:srgbClr val="000000"/>
                </a:solidFill>
                <a:latin typeface="Consolas" panose="020B0609020204030204" pitchFamily="49" charset="0"/>
                <a:ea typeface="+mn-ea"/>
                <a:cs typeface="+mn-cs"/>
              </a:rPr>
              <a:t>of</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operator returns a size of 24 bytes—four times that of the number we entered because the size of an </a:t>
            </a:r>
            <a:r>
              <a:rPr lang="en-US" altLang="en-US" sz="2200" kern="1200" dirty="0" smtClean="0">
                <a:solidFill>
                  <a:srgbClr val="000000"/>
                </a:solidFill>
                <a:latin typeface="Consolas" panose="020B0609020204030204" pitchFamily="49" charset="0"/>
                <a:ea typeface="+mn-ea"/>
                <a:cs typeface="+mn-cs"/>
              </a:rPr>
              <a:t>int</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on our machine is 4 bytes.</a:t>
            </a:r>
          </a:p>
          <a:p>
            <a:pPr marL="255651" lvl="0" indent="-255651">
              <a:spcAft>
                <a:spcPct val="0"/>
              </a:spcAft>
              <a:tabLst/>
            </a:pPr>
            <a:r>
              <a:rPr lang="en-US" altLang="en-US" sz="2200" kern="1200" dirty="0">
                <a:solidFill>
                  <a:srgbClr val="000000"/>
                </a:solidFill>
                <a:latin typeface="Arial (Body)"/>
                <a:ea typeface="+mn-ea"/>
                <a:cs typeface="+mn-cs"/>
              </a:rPr>
              <a:t>Next we assign values to the elements of our </a:t>
            </a:r>
            <a:r>
              <a:rPr lang="en-US" altLang="en-US" sz="22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As.</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We use </a:t>
            </a:r>
            <a:r>
              <a:rPr lang="en-US" altLang="en-US" sz="2200" kern="1200" dirty="0">
                <a:solidFill>
                  <a:srgbClr val="000000"/>
                </a:solidFill>
                <a:latin typeface="Consolas" panose="020B0609020204030204" pitchFamily="49" charset="0"/>
                <a:ea typeface="+mn-ea"/>
                <a:cs typeface="+mn-cs"/>
              </a:rPr>
              <a:t>i &lt; </a:t>
            </a:r>
            <a:r>
              <a:rPr lang="en-US" altLang="en-US" sz="2200" kern="1200" dirty="0" smtClean="0">
                <a:solidFill>
                  <a:srgbClr val="000000"/>
                </a:solidFill>
                <a:latin typeface="Consolas" panose="020B0609020204030204" pitchFamily="49" charset="0"/>
                <a:ea typeface="+mn-ea"/>
                <a:cs typeface="+mn-cs"/>
              </a:rPr>
              <a:t>arraySize </a:t>
            </a:r>
            <a:r>
              <a:rPr lang="en-US" altLang="en-US" sz="2200" kern="1200" dirty="0">
                <a:solidFill>
                  <a:srgbClr val="000000"/>
                </a:solidFill>
                <a:latin typeface="Arial (Body)"/>
                <a:ea typeface="+mn-ea"/>
                <a:cs typeface="+mn-cs"/>
              </a:rPr>
              <a:t>as our loop-continuation condition when filling the one-dimensional </a:t>
            </a:r>
            <a:r>
              <a:rPr lang="en-US" altLang="en-US" sz="2200" kern="1200" dirty="0" smtClean="0">
                <a:solidFill>
                  <a:srgbClr val="000000"/>
                </a:solidFill>
                <a:latin typeface="Arial (Body)"/>
                <a:ea typeface="+mn-ea"/>
                <a:cs typeface="+mn-cs"/>
              </a:rPr>
              <a:t>array.</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As with fixed-length arrays, there is no protection against stepping outside the array bounds.</a:t>
            </a:r>
          </a:p>
          <a:p>
            <a:pPr marL="255651" lvl="0" indent="-255651">
              <a:spcAft>
                <a:spcPct val="0"/>
              </a:spcAft>
              <a:tabLst/>
            </a:pPr>
            <a:r>
              <a:rPr lang="en-US" altLang="en-US" sz="2200" kern="1200" dirty="0">
                <a:solidFill>
                  <a:srgbClr val="000000"/>
                </a:solidFill>
                <a:latin typeface="Arial (Body)"/>
                <a:ea typeface="+mn-ea"/>
                <a:cs typeface="+mn-cs"/>
              </a:rPr>
              <a:t>Function </a:t>
            </a:r>
            <a:r>
              <a:rPr lang="en-US" altLang="en-US" sz="2200" kern="1200" dirty="0" smtClean="0">
                <a:solidFill>
                  <a:srgbClr val="000000"/>
                </a:solidFill>
                <a:latin typeface="Consolas" panose="020B0609020204030204" pitchFamily="49" charset="0"/>
                <a:ea typeface="+mn-ea"/>
                <a:cs typeface="+mn-cs"/>
              </a:rPr>
              <a:t>print1D</a:t>
            </a:r>
            <a:r>
              <a:rPr lang="en-US" altLang="en-US" sz="100" kern="1200" dirty="0" smtClean="0">
                <a:solidFill>
                  <a:srgbClr val="000000"/>
                </a:solidFill>
                <a:latin typeface="Consolas" panose="020B0609020204030204" pitchFamily="49" charset="0"/>
                <a:ea typeface="+mn-ea"/>
                <a:cs typeface="+mn-cs"/>
              </a:rPr>
              <a:t> </a:t>
            </a:r>
            <a:r>
              <a:rPr lang="en-US" altLang="en-US" sz="2200" kern="1200" dirty="0" smtClean="0">
                <a:solidFill>
                  <a:srgbClr val="000000"/>
                </a:solidFill>
                <a:latin typeface="Consolas" panose="020B0609020204030204" pitchFamily="49" charset="0"/>
                <a:ea typeface="+mn-ea"/>
                <a:cs typeface="+mn-cs"/>
              </a:rPr>
              <a:t>Array</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takes a one-dimensional </a:t>
            </a:r>
            <a:r>
              <a:rPr lang="en-US" altLang="en-US" sz="22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A.</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235413684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6.12 Variable-Length Arrays </a:t>
            </a:r>
            <a:r>
              <a:rPr lang="en-US" sz="2000" b="0" kern="1200" dirty="0" smtClean="0">
                <a:latin typeface="Times New Roman" panose="02020603050405020304" pitchFamily="18" charset="0"/>
                <a:ea typeface="+mj-ea"/>
                <a:cs typeface="+mj-cs"/>
              </a:rPr>
              <a:t>(5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The syntax for passing </a:t>
            </a:r>
            <a:r>
              <a:rPr lang="en-US" altLang="en-US" sz="22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As </a:t>
            </a:r>
            <a:r>
              <a:rPr lang="en-US" altLang="en-US" sz="2200" kern="1200" dirty="0">
                <a:solidFill>
                  <a:srgbClr val="000000"/>
                </a:solidFill>
                <a:latin typeface="Arial (Body)"/>
                <a:ea typeface="+mn-ea"/>
                <a:cs typeface="+mn-cs"/>
              </a:rPr>
              <a:t>as parameters to functions is the same as with a normal, fixed-length </a:t>
            </a:r>
            <a:r>
              <a:rPr lang="en-US" altLang="en-US" sz="2200" kern="1200" dirty="0" smtClean="0">
                <a:solidFill>
                  <a:srgbClr val="000000"/>
                </a:solidFill>
                <a:latin typeface="Arial (Body)"/>
                <a:ea typeface="+mn-ea"/>
                <a:cs typeface="+mn-cs"/>
              </a:rPr>
              <a:t>array.</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We use the variable</a:t>
            </a:r>
            <a:r>
              <a:rPr lang="en-US" altLang="en-US" sz="2200" kern="1200" dirty="0">
                <a:solidFill>
                  <a:srgbClr val="000000"/>
                </a:solidFill>
                <a:latin typeface="Consolas" panose="020B0609020204030204" pitchFamily="49" charset="0"/>
                <a:ea typeface="+mn-ea"/>
                <a:cs typeface="+mn-cs"/>
              </a:rPr>
              <a:t> size </a:t>
            </a:r>
            <a:r>
              <a:rPr lang="en-US" altLang="en-US" sz="2200" kern="1200" dirty="0">
                <a:solidFill>
                  <a:srgbClr val="000000"/>
                </a:solidFill>
                <a:latin typeface="Arial (Body)"/>
                <a:ea typeface="+mn-ea"/>
                <a:cs typeface="+mn-cs"/>
              </a:rPr>
              <a:t>in the declaration of the array parameter, but no checking is performed other than the variable being defined and of integral type—it’s purely documentation for the programmer.</a:t>
            </a:r>
          </a:p>
          <a:p>
            <a:pPr marL="255651" lvl="0" indent="-255651">
              <a:spcAft>
                <a:spcPct val="0"/>
              </a:spcAft>
              <a:tabLst/>
            </a:pPr>
            <a:r>
              <a:rPr lang="en-US" altLang="en-US" sz="2200" kern="1200" dirty="0">
                <a:solidFill>
                  <a:srgbClr val="000000"/>
                </a:solidFill>
                <a:latin typeface="Arial (Body)"/>
                <a:ea typeface="+mn-ea"/>
                <a:cs typeface="+mn-cs"/>
              </a:rPr>
              <a:t>Function </a:t>
            </a:r>
            <a:r>
              <a:rPr lang="en-US" altLang="en-US" sz="2200" kern="1200" dirty="0" smtClean="0">
                <a:solidFill>
                  <a:srgbClr val="000000"/>
                </a:solidFill>
                <a:latin typeface="Consolas" panose="020B0609020204030204" pitchFamily="49" charset="0"/>
                <a:ea typeface="+mn-ea"/>
                <a:cs typeface="+mn-cs"/>
              </a:rPr>
              <a:t>print2DArray</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takes a variable-length two-dimensional array and displays it to the screen.</a:t>
            </a:r>
          </a:p>
          <a:p>
            <a:pPr marL="255651" lvl="0" indent="-255651">
              <a:spcAft>
                <a:spcPct val="0"/>
              </a:spcAft>
              <a:tabLst/>
            </a:pPr>
            <a:r>
              <a:rPr lang="en-US" altLang="en-US" sz="2200" kern="1200" dirty="0">
                <a:solidFill>
                  <a:srgbClr val="000000"/>
                </a:solidFill>
                <a:latin typeface="Arial (Body)"/>
                <a:ea typeface="+mn-ea"/>
                <a:cs typeface="+mn-cs"/>
              </a:rPr>
              <a:t>Recall from Section 6.9 that, all but the first index of a multidimensional array must be specified when declaring a function </a:t>
            </a:r>
            <a:r>
              <a:rPr lang="en-US" altLang="en-US" sz="2200" kern="1200" dirty="0" smtClean="0">
                <a:solidFill>
                  <a:srgbClr val="000000"/>
                </a:solidFill>
                <a:latin typeface="Arial (Body)"/>
                <a:ea typeface="+mn-ea"/>
                <a:cs typeface="+mn-cs"/>
              </a:rPr>
              <a:t>parameter.</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355181133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6.12 Variable-Length Arrays </a:t>
            </a:r>
            <a:r>
              <a:rPr lang="en-US" sz="2000" b="0" kern="1200" dirty="0" smtClean="0">
                <a:latin typeface="Times New Roman" panose="02020603050405020304" pitchFamily="18" charset="0"/>
                <a:ea typeface="+mj-ea"/>
                <a:cs typeface="+mj-cs"/>
              </a:rPr>
              <a:t>(6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same restriction holds true for </a:t>
            </a:r>
            <a:r>
              <a:rPr lang="en-US" altLang="en-US" sz="24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As</a:t>
            </a:r>
            <a:r>
              <a:rPr lang="en-US" altLang="en-US" sz="2400" kern="1200" dirty="0">
                <a:solidFill>
                  <a:srgbClr val="000000"/>
                </a:solidFill>
                <a:latin typeface="Arial (Body)"/>
                <a:ea typeface="+mn-ea"/>
                <a:cs typeface="+mn-cs"/>
              </a:rPr>
              <a:t>, except that the sizes can be specified by </a:t>
            </a:r>
            <a:r>
              <a:rPr lang="en-US" altLang="en-US" sz="2400" kern="1200" dirty="0" smtClean="0">
                <a:solidFill>
                  <a:srgbClr val="000000"/>
                </a:solidFill>
                <a:latin typeface="Arial (Body)"/>
                <a:ea typeface="+mn-ea"/>
                <a:cs typeface="+mn-cs"/>
              </a:rPr>
              <a:t>variables.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initial value of </a:t>
            </a:r>
            <a:r>
              <a:rPr lang="en-US" altLang="en-US" sz="2400" kern="1200" dirty="0">
                <a:solidFill>
                  <a:srgbClr val="000000"/>
                </a:solidFill>
                <a:latin typeface="Consolas" panose="020B0609020204030204" pitchFamily="49" charset="0"/>
                <a:ea typeface="+mn-ea"/>
                <a:cs typeface="+mn-cs"/>
              </a:rPr>
              <a:t>col</a:t>
            </a:r>
            <a:r>
              <a:rPr lang="en-US" altLang="en-US" sz="2400" kern="1200" dirty="0">
                <a:solidFill>
                  <a:srgbClr val="000000"/>
                </a:solidFill>
                <a:latin typeface="Arial (Body)"/>
                <a:ea typeface="+mn-ea"/>
                <a:cs typeface="+mn-cs"/>
              </a:rPr>
              <a:t> passed to the function is used to convert from two-dimensional indices to offsets into the contiguous memory the array is stored in, just as with a fixed-size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Changing the value of </a:t>
            </a:r>
            <a:r>
              <a:rPr lang="en-US" altLang="en-US" sz="2400" kern="1200" dirty="0">
                <a:solidFill>
                  <a:srgbClr val="000000"/>
                </a:solidFill>
                <a:latin typeface="Consolas" panose="020B0609020204030204" pitchFamily="49" charset="0"/>
                <a:ea typeface="+mn-ea"/>
                <a:cs typeface="+mn-cs"/>
              </a:rPr>
              <a:t>col</a:t>
            </a:r>
            <a:r>
              <a:rPr lang="en-US" altLang="en-US" sz="2400" kern="1200" dirty="0">
                <a:solidFill>
                  <a:srgbClr val="000000"/>
                </a:solidFill>
                <a:latin typeface="Arial (Body)"/>
                <a:ea typeface="+mn-ea"/>
                <a:cs typeface="+mn-cs"/>
              </a:rPr>
              <a:t> inside the function will not cause any changes to the indexing, but passing an incorrect value to the function will</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79601936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Secure C Programming </a:t>
            </a:r>
            <a:r>
              <a:rPr lang="en-US" sz="2000" b="0" kern="1200" dirty="0" smtClean="0">
                <a:latin typeface="Times New Roman" panose="02020603050405020304" pitchFamily="18" charset="0"/>
                <a:ea typeface="+mj-ea"/>
                <a:cs typeface="+mj-cs"/>
              </a:rPr>
              <a:t>(1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spAutoFit/>
          </a:bodyPr>
          <a:lstStyle/>
          <a:p>
            <a:pPr marL="0" lvl="0" indent="0">
              <a:spcAft>
                <a:spcPct val="0"/>
              </a:spcAft>
              <a:buNone/>
              <a:tabLst/>
              <a:defRPr/>
            </a:pPr>
            <a:r>
              <a:rPr lang="en-US" sz="2000" b="1" kern="1200" dirty="0">
                <a:solidFill>
                  <a:srgbClr val="000000"/>
                </a:solidFill>
                <a:latin typeface="Arial (Body)"/>
                <a:ea typeface="+mn-ea"/>
                <a:cs typeface="+mn-cs"/>
              </a:rPr>
              <a:t>Bounds Checking for Array </a:t>
            </a:r>
            <a:r>
              <a:rPr lang="en-US" sz="2000" b="1" kern="1200" dirty="0" smtClean="0">
                <a:solidFill>
                  <a:srgbClr val="000000"/>
                </a:solidFill>
                <a:latin typeface="Arial (Body)"/>
                <a:ea typeface="+mn-ea"/>
                <a:cs typeface="+mn-cs"/>
              </a:rPr>
              <a:t>Indices</a:t>
            </a:r>
            <a:endParaRPr lang="en-US" sz="2000" b="1" kern="1200" dirty="0">
              <a:solidFill>
                <a:srgbClr val="000000"/>
              </a:solidFill>
              <a:latin typeface="Arial (Body)"/>
              <a:ea typeface="+mn-ea"/>
              <a:cs typeface="+mn-cs"/>
            </a:endParaRPr>
          </a:p>
          <a:p>
            <a:pPr marL="255651" lvl="0" indent="-255651">
              <a:spcAft>
                <a:spcPct val="0"/>
              </a:spcAft>
              <a:tabLst/>
              <a:defRPr/>
            </a:pPr>
            <a:r>
              <a:rPr lang="en-US" sz="2000" kern="1200" dirty="0">
                <a:solidFill>
                  <a:srgbClr val="000000"/>
                </a:solidFill>
                <a:latin typeface="Arial (Body)"/>
                <a:ea typeface="+mn-ea"/>
                <a:cs typeface="+mn-cs"/>
              </a:rPr>
              <a:t>It’s important to ensure that every index you use to access an array element is within the array’s bounds—that is, greater than or equal to 0 and less than the number of array </a:t>
            </a:r>
            <a:r>
              <a:rPr lang="en-US" sz="2000" kern="1200" dirty="0" smtClean="0">
                <a:solidFill>
                  <a:srgbClr val="000000"/>
                </a:solidFill>
                <a:latin typeface="Arial (Body)"/>
                <a:ea typeface="+mn-ea"/>
                <a:cs typeface="+mn-cs"/>
              </a:rPr>
              <a:t>elements.</a:t>
            </a:r>
            <a:endParaRPr lang="en-US" sz="2000" kern="1200" dirty="0">
              <a:solidFill>
                <a:srgbClr val="000000"/>
              </a:solidFill>
              <a:latin typeface="Arial (Body)"/>
              <a:ea typeface="+mn-ea"/>
              <a:cs typeface="+mn-cs"/>
            </a:endParaRPr>
          </a:p>
          <a:p>
            <a:pPr marL="255651" lvl="0" indent="-255651">
              <a:spcAft>
                <a:spcPct val="0"/>
              </a:spcAft>
              <a:tabLst/>
              <a:defRPr/>
            </a:pPr>
            <a:r>
              <a:rPr lang="en-US" sz="2000" kern="1200" dirty="0">
                <a:solidFill>
                  <a:srgbClr val="000000"/>
                </a:solidFill>
                <a:latin typeface="Arial (Body)"/>
                <a:ea typeface="+mn-ea"/>
                <a:cs typeface="+mn-cs"/>
              </a:rPr>
              <a:t>A two-dimensional array’s row and column indices must be greater than or equal to 0 and less than the numbers of rows and columns, </a:t>
            </a:r>
            <a:r>
              <a:rPr lang="en-US" sz="2000" kern="1200" dirty="0" smtClean="0">
                <a:solidFill>
                  <a:srgbClr val="000000"/>
                </a:solidFill>
                <a:latin typeface="Arial (Body)"/>
                <a:ea typeface="+mn-ea"/>
                <a:cs typeface="+mn-cs"/>
              </a:rPr>
              <a:t>respectively.</a:t>
            </a:r>
            <a:endParaRPr lang="en-US" sz="2000" kern="1200" dirty="0">
              <a:solidFill>
                <a:srgbClr val="000000"/>
              </a:solidFill>
              <a:latin typeface="Arial (Body)"/>
              <a:ea typeface="+mn-ea"/>
              <a:cs typeface="+mn-cs"/>
            </a:endParaRPr>
          </a:p>
          <a:p>
            <a:pPr marL="255651" lvl="0" indent="-255651">
              <a:spcAft>
                <a:spcPct val="0"/>
              </a:spcAft>
              <a:tabLst/>
              <a:defRPr/>
            </a:pPr>
            <a:r>
              <a:rPr lang="en-US" sz="2000" kern="1200" dirty="0">
                <a:solidFill>
                  <a:srgbClr val="000000"/>
                </a:solidFill>
                <a:latin typeface="Arial (Body)"/>
                <a:ea typeface="+mn-ea"/>
                <a:cs typeface="+mn-cs"/>
              </a:rPr>
              <a:t>Allowing programs to read from or write to array elements outside the bounds of arrays are common security </a:t>
            </a:r>
            <a:r>
              <a:rPr lang="en-US" sz="2000" kern="1200" dirty="0" smtClean="0">
                <a:solidFill>
                  <a:srgbClr val="000000"/>
                </a:solidFill>
                <a:latin typeface="Arial (Body)"/>
                <a:ea typeface="+mn-ea"/>
                <a:cs typeface="+mn-cs"/>
              </a:rPr>
              <a:t>flaws.</a:t>
            </a:r>
            <a:endParaRPr lang="en-US" sz="2000" kern="1200" dirty="0">
              <a:solidFill>
                <a:srgbClr val="000000"/>
              </a:solidFill>
              <a:latin typeface="Arial (Body)"/>
              <a:ea typeface="+mn-ea"/>
              <a:cs typeface="+mn-cs"/>
            </a:endParaRPr>
          </a:p>
          <a:p>
            <a:pPr marL="255651" lvl="0" indent="-255651">
              <a:spcAft>
                <a:spcPct val="0"/>
              </a:spcAft>
              <a:tabLst/>
              <a:defRPr/>
            </a:pPr>
            <a:r>
              <a:rPr lang="en-US" sz="2000" kern="1200" dirty="0">
                <a:solidFill>
                  <a:srgbClr val="000000"/>
                </a:solidFill>
                <a:latin typeface="Arial (Body)"/>
                <a:ea typeface="+mn-ea"/>
                <a:cs typeface="+mn-cs"/>
              </a:rPr>
              <a:t>Reading from out-of-bounds array elements can cause a program to crash or even appear to execute correctly while using bad </a:t>
            </a:r>
            <a:r>
              <a:rPr lang="en-US" sz="2000" kern="1200" dirty="0" smtClean="0">
                <a:solidFill>
                  <a:srgbClr val="000000"/>
                </a:solidFill>
                <a:latin typeface="Arial (Body)"/>
                <a:ea typeface="+mn-ea"/>
                <a:cs typeface="+mn-cs"/>
              </a:rPr>
              <a:t>data.</a:t>
            </a:r>
            <a:endParaRPr 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22031306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US" dirty="0" smtClean="0"/>
              <a:t>Figure </a:t>
            </a:r>
            <a:r>
              <a:rPr lang="en-US" dirty="0"/>
              <a:t>6.3 Initializing the Elements of an Array to </a:t>
            </a:r>
            <a:r>
              <a:rPr lang="en-US" dirty="0" smtClean="0"/>
              <a:t>Zeros </a:t>
            </a:r>
            <a:r>
              <a:rPr lang="en-US" sz="2000" b="0" dirty="0" smtClean="0"/>
              <a:t>(1 of 2)</a:t>
            </a:r>
            <a:endParaRPr lang="en-US" sz="2000" b="0" dirty="0">
              <a:latin typeface="Times New Roman" panose="02020603050405020304" pitchFamily="18" charset="0"/>
            </a:endParaRPr>
          </a:p>
        </p:txBody>
      </p:sp>
      <p:pic>
        <p:nvPicPr>
          <p:cNvPr id="6" name="Picture 5" descr="The computer code has 21 lines. The lines read as follows. Line 1. forward slash forward slash F i g period 6 period 3 colon f i g 0 6 underscore 0 3 period c. Line 2. forward slash forward slash Initializing the elements of an array to zeros period. Line 3. hash include left angle bracket s t d i o period h right angle bracket. Line 4. blank. Line 5. forward slash forward slash function main begins program execution. Line 6. i n t main left parenthesis void right parenthesis. Line 7. left brace. Line 8, indented once. i n t, n left bracket 5 right bracket semicolon forward slash forward slash n is an array of five integers. Line 8 is highlighted. Line 9. blank. Line 10, indented once. forward slash forward slash set elements of array n to 0. Line 11, indented once. for left parenthesis size underscore t i equals 0 semicolon i less than sign 5 semicolon plus plus i right parenthesis left brace. Line 12, indented twice. n left bracket i right bracket equals 0 semicolon forward slash forward slash set element at location i to 0. Line 13, indented once. right brace. Lines 10 to 13 are highlighted. Line 14. blank. Line 15, indented once. print f left parenthesis double quote percent sign s percent sign 13 s back slash n double quote comma double quote Element double quote comma double quote Value double quote right parenthesis semicolon. Line 16 is blank. Line 17, indented once. forward slash forward slash output contents of array n in tabular format. Line 18, indented once. for left parenthesis size underscore t i equals 0 semicolon i less than sign 5 semicolon plus plus i right parenthesis left brace. Line 19, indented twice. print f left parenthesis double quote percent sign 7 u percent sign 13 d back slash n double quote comma i comma n left bracket i right bracket right parenthesis semicolon. Line 20, indented once. right brace. Lines 17 to 20 are highlighted. Line 21. right brace. Double forward slashes are comments are in green. Key words hash include, I n t, void, for, size t are in blue text. Integers and double quotes plus characters within are in cyan text. Lines 8, 10 through 12, and 17 through 20 are highlighted."/>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697" b="20586"/>
          <a:stretch/>
        </p:blipFill>
        <p:spPr>
          <a:xfrm>
            <a:off x="537585" y="1624473"/>
            <a:ext cx="8068830" cy="4658265"/>
          </a:xfrm>
          <a:prstGeom prst="rect">
            <a:avLst/>
          </a:prstGeom>
          <a:noFill/>
          <a:ln>
            <a:noFill/>
          </a:ln>
        </p:spPr>
      </p:pic>
    </p:spTree>
    <p:extLst>
      <p:ext uri="{BB962C8B-B14F-4D97-AF65-F5344CB8AC3E}">
        <p14:creationId xmlns:p14="http://schemas.microsoft.com/office/powerpoint/2010/main" val="233558037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Secure C Programming </a:t>
            </a:r>
            <a:r>
              <a:rPr lang="en-US" sz="2000" b="0" kern="1200" dirty="0" smtClean="0">
                <a:latin typeface="Times New Roman" panose="02020603050405020304" pitchFamily="18" charset="0"/>
                <a:ea typeface="+mj-ea"/>
                <a:cs typeface="+mj-cs"/>
              </a:rPr>
              <a:t>(2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Writing to an out-of-bounds element (known as a </a:t>
            </a:r>
            <a:r>
              <a:rPr lang="en-US" altLang="en-US" sz="2400" b="1" kern="1200" dirty="0">
                <a:solidFill>
                  <a:srgbClr val="000000"/>
                </a:solidFill>
                <a:latin typeface="Arial (Body)"/>
                <a:ea typeface="+mn-ea"/>
                <a:cs typeface="+mn-cs"/>
              </a:rPr>
              <a:t>buffer overflow</a:t>
            </a:r>
            <a:r>
              <a:rPr lang="en-US" altLang="en-US" sz="2400" kern="1200" dirty="0">
                <a:solidFill>
                  <a:srgbClr val="000000"/>
                </a:solidFill>
                <a:latin typeface="Arial (Body)"/>
                <a:ea typeface="+mn-ea"/>
                <a:cs typeface="+mn-cs"/>
              </a:rPr>
              <a:t>) can corrupt a program’s data in memory, crash a program and allow attackers to exploit the system and execute their own </a:t>
            </a:r>
            <a:r>
              <a:rPr lang="en-US" altLang="en-US" sz="2400" kern="1200" dirty="0" smtClean="0">
                <a:solidFill>
                  <a:srgbClr val="000000"/>
                </a:solidFill>
                <a:latin typeface="Arial (Body)"/>
                <a:ea typeface="+mn-ea"/>
                <a:cs typeface="+mn-cs"/>
              </a:rPr>
              <a:t>code.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As we stated in the chapter, </a:t>
            </a:r>
            <a:r>
              <a:rPr lang="en-US" altLang="en-US" sz="2400" b="1" kern="1200" dirty="0">
                <a:solidFill>
                  <a:srgbClr val="000000"/>
                </a:solidFill>
                <a:latin typeface="Arial (Body)"/>
                <a:ea typeface="+mn-ea"/>
                <a:cs typeface="+mn-cs"/>
              </a:rPr>
              <a:t>C provides no automatic bounds checking for arrays</a:t>
            </a:r>
            <a:r>
              <a:rPr lang="en-US" altLang="en-US" sz="2400" kern="1200" dirty="0">
                <a:solidFill>
                  <a:srgbClr val="000000"/>
                </a:solidFill>
                <a:latin typeface="Arial (Body)"/>
                <a:ea typeface="+mn-ea"/>
                <a:cs typeface="+mn-cs"/>
              </a:rPr>
              <a:t>, so you must provide your </a:t>
            </a:r>
            <a:r>
              <a:rPr lang="en-US" altLang="en-US" sz="2400" kern="1200" dirty="0" smtClean="0">
                <a:solidFill>
                  <a:srgbClr val="000000"/>
                </a:solidFill>
                <a:latin typeface="Arial (Body)"/>
                <a:ea typeface="+mn-ea"/>
                <a:cs typeface="+mn-cs"/>
              </a:rPr>
              <a:t>own.</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For techniques that help you prevent such problems, see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T guideline </a:t>
            </a:r>
            <a:r>
              <a:rPr lang="pt-BR" altLang="en-US" sz="2400" kern="1200" dirty="0" smtClean="0">
                <a:solidFill>
                  <a:srgbClr val="000000"/>
                </a:solidFill>
                <a:latin typeface="Arial (Body)"/>
                <a:ea typeface="+mn-ea"/>
                <a:cs typeface="+mn-cs"/>
              </a:rPr>
              <a:t>A</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R</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R</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3</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0-C </a:t>
            </a:r>
            <a:r>
              <a:rPr lang="en-US" altLang="en-US" sz="2400" kern="1200" dirty="0" smtClean="0">
                <a:solidFill>
                  <a:srgbClr val="000000"/>
                </a:solidFill>
                <a:latin typeface="Arial (Body)"/>
                <a:ea typeface="+mn-ea"/>
                <a:cs typeface="+mn-cs"/>
              </a:rPr>
              <a:t>at </a:t>
            </a:r>
            <a:r>
              <a:rPr lang="en-US" altLang="en-US" sz="2400" kern="1200" dirty="0">
                <a:solidFill>
                  <a:srgbClr val="000000"/>
                </a:solidFill>
                <a:latin typeface="Arial (Body)"/>
                <a:ea typeface="+mn-ea"/>
                <a:cs typeface="+mn-cs"/>
                <a:hlinkClick r:id="rId2" tooltip="www.securecoding.cert.org."/>
              </a:rPr>
              <a:t>www.securecoding.cert.org</a:t>
            </a:r>
            <a:r>
              <a:rPr lang="en-US" altLang="en-US" sz="2400" kern="1200" dirty="0" smtClean="0">
                <a:solidFill>
                  <a:srgbClr val="000000"/>
                </a:solidFill>
                <a:latin typeface="Arial (Body)"/>
                <a:ea typeface="+mn-ea"/>
                <a:cs typeface="+mn-cs"/>
                <a:hlinkClick r:id="rId2" tooltip="www.securecoding.cert.org."/>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9025729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Secure C Programming </a:t>
            </a:r>
            <a:r>
              <a:rPr lang="en-US" sz="2000" b="0" kern="1200" dirty="0" smtClean="0">
                <a:latin typeface="Times New Roman" panose="02020603050405020304" pitchFamily="18" charset="0"/>
                <a:ea typeface="+mj-ea"/>
                <a:cs typeface="+mj-cs"/>
              </a:rPr>
              <a:t>(3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78173"/>
          </a:xfrm>
        </p:spPr>
        <p:txBody>
          <a:bodyPr wrap="square" lIns="91425" tIns="91425" rIns="91425" bIns="91425">
            <a:spAutoFit/>
          </a:bodyPr>
          <a:lstStyle/>
          <a:p>
            <a:pPr marL="0" lvl="0" indent="0">
              <a:spcAft>
                <a:spcPct val="0"/>
              </a:spcAft>
              <a:buNone/>
              <a:tabLst/>
              <a:defRPr/>
            </a:pPr>
            <a:r>
              <a:rPr lang="en-US" sz="2200" b="1" kern="1200" dirty="0" smtClean="0">
                <a:solidFill>
                  <a:srgbClr val="000000"/>
                </a:solidFill>
                <a:latin typeface="Arial (Body)"/>
                <a:ea typeface="+mn-ea"/>
                <a:cs typeface="+mn-cs"/>
              </a:rPr>
              <a:t>scanf_s</a:t>
            </a:r>
            <a:endParaRPr lang="en-US" sz="2200" b="1"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Bounds checking is also important in string </a:t>
            </a:r>
            <a:r>
              <a:rPr lang="en-US" sz="2200" kern="1200" dirty="0" smtClean="0">
                <a:solidFill>
                  <a:srgbClr val="000000"/>
                </a:solidFill>
                <a:latin typeface="Arial (Body)"/>
                <a:ea typeface="+mn-ea"/>
                <a:cs typeface="+mn-cs"/>
              </a:rPr>
              <a:t>processing.</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When reading a string into a </a:t>
            </a:r>
            <a:r>
              <a:rPr lang="en-US" sz="2200" kern="1200" dirty="0">
                <a:solidFill>
                  <a:srgbClr val="000000"/>
                </a:solidFill>
                <a:latin typeface="Consolas" panose="020B0609020204030204" pitchFamily="49" charset="0"/>
                <a:ea typeface="+mn-ea"/>
                <a:cs typeface="+mn-cs"/>
              </a:rPr>
              <a:t>char</a:t>
            </a:r>
            <a:r>
              <a:rPr lang="en-US" sz="2200" kern="1200" dirty="0">
                <a:solidFill>
                  <a:srgbClr val="000000"/>
                </a:solidFill>
                <a:latin typeface="Arial (Body)"/>
                <a:ea typeface="+mn-ea"/>
                <a:cs typeface="+mn-cs"/>
              </a:rPr>
              <a:t> array, </a:t>
            </a:r>
            <a:r>
              <a:rPr lang="en-US" sz="2200" kern="1200" dirty="0" smtClean="0">
                <a:solidFill>
                  <a:srgbClr val="000000"/>
                </a:solidFill>
                <a:latin typeface="Consolas" panose="020B0609020204030204" pitchFamily="49" charset="0"/>
                <a:ea typeface="+mn-ea"/>
                <a:cs typeface="+mn-cs"/>
              </a:rPr>
              <a:t>scanf </a:t>
            </a:r>
            <a:r>
              <a:rPr lang="en-US" sz="2200" kern="1200" dirty="0">
                <a:solidFill>
                  <a:srgbClr val="000000"/>
                </a:solidFill>
                <a:latin typeface="Arial (Body)"/>
                <a:ea typeface="+mn-ea"/>
                <a:cs typeface="+mn-cs"/>
              </a:rPr>
              <a:t>does not prevent buffer </a:t>
            </a:r>
            <a:r>
              <a:rPr lang="en-US" sz="2200" kern="1200" dirty="0" smtClean="0">
                <a:solidFill>
                  <a:srgbClr val="000000"/>
                </a:solidFill>
                <a:latin typeface="Arial (Body)"/>
                <a:ea typeface="+mn-ea"/>
                <a:cs typeface="+mn-cs"/>
              </a:rPr>
              <a:t>overflows.</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If the number of characters input is greater than or equal to the array’s length, </a:t>
            </a:r>
            <a:r>
              <a:rPr lang="en-US" sz="2200" kern="1200" dirty="0" smtClean="0">
                <a:solidFill>
                  <a:srgbClr val="000000"/>
                </a:solidFill>
                <a:latin typeface="Consolas" panose="020B0609020204030204" pitchFamily="49" charset="0"/>
                <a:ea typeface="+mn-ea"/>
                <a:cs typeface="+mn-cs"/>
              </a:rPr>
              <a:t>scan</a:t>
            </a:r>
            <a:r>
              <a:rPr lang="en-US" sz="100" kern="1200" dirty="0" smtClean="0">
                <a:solidFill>
                  <a:srgbClr val="000000"/>
                </a:solidFill>
                <a:latin typeface="Consolas" panose="020B0609020204030204" pitchFamily="49" charset="0"/>
                <a:ea typeface="+mn-ea"/>
                <a:cs typeface="+mn-cs"/>
              </a:rPr>
              <a:t> </a:t>
            </a:r>
            <a:r>
              <a:rPr lang="en-US" sz="2200" kern="1200" dirty="0" smtClean="0">
                <a:solidFill>
                  <a:srgbClr val="000000"/>
                </a:solidFill>
                <a:latin typeface="Consolas" panose="020B0609020204030204" pitchFamily="49" charset="0"/>
                <a:ea typeface="+mn-ea"/>
                <a:cs typeface="+mn-cs"/>
              </a:rPr>
              <a:t>f</a:t>
            </a:r>
            <a:r>
              <a:rPr lang="en-US" sz="2200" kern="1200" dirty="0" smtClean="0">
                <a:solidFill>
                  <a:srgbClr val="000000"/>
                </a:solidFill>
                <a:latin typeface="Arial (Body)"/>
                <a:ea typeface="+mn-ea"/>
                <a:cs typeface="+mn-cs"/>
              </a:rPr>
              <a:t> </a:t>
            </a:r>
            <a:r>
              <a:rPr lang="en-US" sz="2200" kern="1200" dirty="0">
                <a:solidFill>
                  <a:srgbClr val="000000"/>
                </a:solidFill>
                <a:latin typeface="Arial (Body)"/>
                <a:ea typeface="+mn-ea"/>
                <a:cs typeface="+mn-cs"/>
              </a:rPr>
              <a:t>will write characters—including the string’s terminating null character (</a:t>
            </a:r>
            <a:r>
              <a:rPr lang="en-US" sz="2200" kern="1200" dirty="0">
                <a:solidFill>
                  <a:srgbClr val="000000"/>
                </a:solidFill>
                <a:latin typeface="Consolas" panose="020B0609020204030204" pitchFamily="49" charset="0"/>
                <a:ea typeface="+mn-ea"/>
                <a:cs typeface="+mn-cs"/>
              </a:rPr>
              <a:t>'\0'</a:t>
            </a:r>
            <a:r>
              <a:rPr lang="en-US" sz="2200" kern="1200" dirty="0">
                <a:solidFill>
                  <a:srgbClr val="000000"/>
                </a:solidFill>
                <a:latin typeface="Arial (Body)"/>
                <a:ea typeface="+mn-ea"/>
                <a:cs typeface="+mn-cs"/>
              </a:rPr>
              <a:t>)—beyond the end of the </a:t>
            </a:r>
            <a:r>
              <a:rPr lang="en-US" sz="2200" kern="1200" dirty="0" smtClean="0">
                <a:solidFill>
                  <a:srgbClr val="000000"/>
                </a:solidFill>
                <a:latin typeface="Arial (Body)"/>
                <a:ea typeface="+mn-ea"/>
                <a:cs typeface="+mn-cs"/>
              </a:rPr>
              <a:t>array.</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This might </a:t>
            </a:r>
            <a:r>
              <a:rPr lang="en-US" sz="2200" b="1" kern="1200" dirty="0">
                <a:solidFill>
                  <a:srgbClr val="000000"/>
                </a:solidFill>
                <a:latin typeface="Arial (Body)"/>
                <a:ea typeface="+mn-ea"/>
                <a:cs typeface="+mn-cs"/>
              </a:rPr>
              <a:t>overwrite</a:t>
            </a:r>
            <a:r>
              <a:rPr lang="en-US" sz="2200" kern="1200" dirty="0">
                <a:solidFill>
                  <a:srgbClr val="000000"/>
                </a:solidFill>
                <a:latin typeface="Arial (Body)"/>
                <a:ea typeface="+mn-ea"/>
                <a:cs typeface="+mn-cs"/>
              </a:rPr>
              <a:t> other variables’ values, and eventually the program might overwrite the string’s </a:t>
            </a:r>
            <a:r>
              <a:rPr lang="en-US" sz="2200" kern="1200" dirty="0">
                <a:solidFill>
                  <a:srgbClr val="000000"/>
                </a:solidFill>
                <a:latin typeface="Consolas" panose="020B0609020204030204" pitchFamily="49" charset="0"/>
                <a:ea typeface="+mn-ea"/>
                <a:cs typeface="+mn-cs"/>
              </a:rPr>
              <a:t>'\0'</a:t>
            </a:r>
            <a:r>
              <a:rPr lang="en-US" sz="2200" kern="1200" dirty="0">
                <a:solidFill>
                  <a:srgbClr val="000000"/>
                </a:solidFill>
                <a:latin typeface="Arial (Body)"/>
                <a:ea typeface="+mn-ea"/>
                <a:cs typeface="+mn-cs"/>
              </a:rPr>
              <a:t> if it writes to those other </a:t>
            </a:r>
            <a:r>
              <a:rPr lang="en-US" sz="2200" kern="1200" dirty="0" smtClean="0">
                <a:solidFill>
                  <a:srgbClr val="000000"/>
                </a:solidFill>
                <a:latin typeface="Arial (Body)"/>
                <a:ea typeface="+mn-ea"/>
                <a:cs typeface="+mn-cs"/>
              </a:rPr>
              <a:t>variables.</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4332177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Secure C Programming </a:t>
            </a:r>
            <a:r>
              <a:rPr lang="en-US" sz="2000" b="0" kern="1200" dirty="0" smtClean="0">
                <a:latin typeface="Times New Roman" panose="02020603050405020304" pitchFamily="18" charset="0"/>
                <a:ea typeface="+mj-ea"/>
                <a:cs typeface="+mj-cs"/>
              </a:rPr>
              <a:t>(4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Functions determine where strings end by looking for their </a:t>
            </a:r>
            <a:r>
              <a:rPr lang="en-US" altLang="en-US" sz="2400" kern="1200" dirty="0">
                <a:solidFill>
                  <a:srgbClr val="000000"/>
                </a:solidFill>
                <a:latin typeface="+mn-lt"/>
                <a:ea typeface="+mn-ea"/>
                <a:cs typeface="+mn-cs"/>
              </a:rPr>
              <a:t>terminating</a:t>
            </a:r>
            <a:r>
              <a:rPr lang="en-US" altLang="en-US" sz="2400" kern="1200" dirty="0">
                <a:solidFill>
                  <a:srgbClr val="000000"/>
                </a:solidFill>
                <a:latin typeface="Consolas" panose="020B0609020204030204" pitchFamily="49" charset="0"/>
                <a:ea typeface="+mn-ea"/>
                <a:cs typeface="+mn-cs"/>
              </a:rPr>
              <a:t> '\0' </a:t>
            </a:r>
            <a:r>
              <a:rPr lang="en-US" altLang="en-US" sz="2400" kern="1200" dirty="0" smtClean="0">
                <a:solidFill>
                  <a:srgbClr val="000000"/>
                </a:solidFill>
                <a:latin typeface="Arial (Body)"/>
                <a:ea typeface="+mn-ea"/>
                <a:cs typeface="+mn-cs"/>
              </a:rPr>
              <a:t>character.</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For example, function </a:t>
            </a:r>
            <a:r>
              <a:rPr lang="en-US" altLang="en-US" sz="2400" kern="1200" dirty="0" smtClean="0">
                <a:solidFill>
                  <a:srgbClr val="000000"/>
                </a:solidFill>
                <a:latin typeface="Consolas" panose="020B0609020204030204" pitchFamily="49" charset="0"/>
                <a:ea typeface="+mn-ea"/>
                <a:cs typeface="+mn-cs"/>
              </a:rPr>
              <a:t>print</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f</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outputs a string by reading characters from the beginning of the string in memory and continuing until the string’s </a:t>
            </a:r>
            <a:r>
              <a:rPr lang="en-US" altLang="en-US" sz="2400" kern="1200" dirty="0">
                <a:solidFill>
                  <a:srgbClr val="000000"/>
                </a:solidFill>
                <a:latin typeface="Consolas" panose="020B0609020204030204" pitchFamily="49" charset="0"/>
                <a:ea typeface="+mn-ea"/>
                <a:cs typeface="+mn-cs"/>
              </a:rPr>
              <a:t>'\0'</a:t>
            </a:r>
            <a:r>
              <a:rPr lang="en-US" altLang="en-US" sz="2400" kern="1200" dirty="0">
                <a:solidFill>
                  <a:srgbClr val="000000"/>
                </a:solidFill>
                <a:latin typeface="Arial (Body)"/>
                <a:ea typeface="+mn-ea"/>
                <a:cs typeface="+mn-cs"/>
              </a:rPr>
              <a:t> is </a:t>
            </a:r>
            <a:r>
              <a:rPr lang="en-US" altLang="en-US" sz="2400" kern="1200" dirty="0" smtClean="0">
                <a:solidFill>
                  <a:srgbClr val="000000"/>
                </a:solidFill>
                <a:latin typeface="Arial (Body)"/>
                <a:ea typeface="+mn-ea"/>
                <a:cs typeface="+mn-cs"/>
              </a:rPr>
              <a:t>encountered.</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If the </a:t>
            </a:r>
            <a:r>
              <a:rPr lang="en-US" altLang="en-US" sz="2400" kern="1200" dirty="0">
                <a:solidFill>
                  <a:srgbClr val="000000"/>
                </a:solidFill>
                <a:latin typeface="Consolas" panose="020B0609020204030204" pitchFamily="49" charset="0"/>
                <a:ea typeface="+mn-ea"/>
                <a:cs typeface="+mn-cs"/>
              </a:rPr>
              <a:t>'\0'</a:t>
            </a:r>
            <a:r>
              <a:rPr lang="en-US" altLang="en-US" sz="2400" kern="1200" dirty="0">
                <a:solidFill>
                  <a:srgbClr val="000000"/>
                </a:solidFill>
                <a:latin typeface="Arial (Body)"/>
                <a:ea typeface="+mn-ea"/>
                <a:cs typeface="+mn-cs"/>
              </a:rPr>
              <a:t> is missing, </a:t>
            </a:r>
            <a:r>
              <a:rPr lang="en-US" altLang="en-US" sz="2400" kern="1200" dirty="0" smtClean="0">
                <a:solidFill>
                  <a:srgbClr val="000000"/>
                </a:solidFill>
                <a:latin typeface="Consolas" panose="020B0609020204030204" pitchFamily="49" charset="0"/>
                <a:ea typeface="+mn-ea"/>
                <a:cs typeface="+mn-cs"/>
              </a:rPr>
              <a:t>print</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f</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might read far beyond the end of the string until it encounters some other </a:t>
            </a:r>
            <a:r>
              <a:rPr lang="en-US" altLang="en-US" sz="2400" kern="1200" dirty="0">
                <a:solidFill>
                  <a:srgbClr val="000000"/>
                </a:solidFill>
                <a:latin typeface="Consolas" panose="020B0609020204030204" pitchFamily="49" charset="0"/>
                <a:ea typeface="+mn-ea"/>
                <a:cs typeface="+mn-cs"/>
              </a:rPr>
              <a:t>'\0' </a:t>
            </a:r>
            <a:r>
              <a:rPr lang="en-US" altLang="en-US" sz="2400" kern="1200" dirty="0">
                <a:solidFill>
                  <a:srgbClr val="000000"/>
                </a:solidFill>
                <a:latin typeface="Arial (Body)"/>
                <a:ea typeface="+mn-ea"/>
                <a:cs typeface="+mn-cs"/>
              </a:rPr>
              <a:t>in memory.</a:t>
            </a:r>
          </a:p>
        </p:txBody>
      </p:sp>
    </p:spTree>
    <p:extLst>
      <p:ext uri="{BB962C8B-B14F-4D97-AF65-F5344CB8AC3E}">
        <p14:creationId xmlns:p14="http://schemas.microsoft.com/office/powerpoint/2010/main" val="245643418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Secure C Programming </a:t>
            </a:r>
            <a:r>
              <a:rPr lang="en-US" sz="2000" b="0" kern="1200" dirty="0" smtClean="0">
                <a:latin typeface="Times New Roman" panose="02020603050405020304" pitchFamily="18" charset="0"/>
                <a:ea typeface="+mj-ea"/>
                <a:cs typeface="+mj-cs"/>
              </a:rPr>
              <a:t>(5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746876"/>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The C standard’s optional Annex K provides new, more secure, versions of many string-processing and input/output functions, including </a:t>
            </a:r>
            <a:r>
              <a:rPr lang="en-US" altLang="en-US" sz="2200" kern="1200" dirty="0" smtClean="0">
                <a:solidFill>
                  <a:srgbClr val="000000"/>
                </a:solidFill>
                <a:latin typeface="Consolas" panose="020B0609020204030204" pitchFamily="49" charset="0"/>
                <a:ea typeface="+mn-ea"/>
                <a:cs typeface="+mn-cs"/>
              </a:rPr>
              <a:t>scanf_s</a:t>
            </a:r>
            <a:r>
              <a:rPr lang="en-US" altLang="en-US" sz="2200" kern="1200" dirty="0" smtClean="0">
                <a:solidFill>
                  <a:srgbClr val="000000"/>
                </a:solidFill>
                <a:latin typeface="Arial (Body)"/>
                <a:ea typeface="+mn-ea"/>
                <a:cs typeface="+mn-cs"/>
              </a:rPr>
              <a:t>—a </a:t>
            </a:r>
            <a:r>
              <a:rPr lang="en-US" altLang="en-US" sz="2200" kern="1200" dirty="0">
                <a:solidFill>
                  <a:srgbClr val="000000"/>
                </a:solidFill>
                <a:latin typeface="Arial (Body)"/>
                <a:ea typeface="+mn-ea"/>
                <a:cs typeface="+mn-cs"/>
              </a:rPr>
              <a:t>version of </a:t>
            </a:r>
            <a:r>
              <a:rPr lang="en-US" altLang="en-US" sz="2200" kern="1200" dirty="0" smtClean="0">
                <a:solidFill>
                  <a:srgbClr val="000000"/>
                </a:solidFill>
                <a:latin typeface="Consolas" panose="020B0609020204030204" pitchFamily="49" charset="0"/>
                <a:ea typeface="+mn-ea"/>
                <a:cs typeface="+mn-cs"/>
              </a:rPr>
              <a:t>scanf</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that performs additional checks to ensure that it </a:t>
            </a:r>
            <a:r>
              <a:rPr lang="en-US" altLang="en-US" sz="2200" b="1" kern="1200" dirty="0">
                <a:solidFill>
                  <a:srgbClr val="000000"/>
                </a:solidFill>
                <a:latin typeface="Arial (Body)"/>
                <a:ea typeface="+mn-ea"/>
                <a:cs typeface="+mn-cs"/>
              </a:rPr>
              <a:t>does not </a:t>
            </a:r>
            <a:r>
              <a:rPr lang="en-US" altLang="en-US" sz="2200" kern="1200" dirty="0">
                <a:solidFill>
                  <a:srgbClr val="000000"/>
                </a:solidFill>
                <a:latin typeface="Arial (Body)"/>
                <a:ea typeface="+mn-ea"/>
                <a:cs typeface="+mn-cs"/>
              </a:rPr>
              <a:t>write beyond the end of a character array used to store a </a:t>
            </a:r>
            <a:r>
              <a:rPr lang="en-US" altLang="en-US" sz="2200" kern="1200" dirty="0" smtClean="0">
                <a:solidFill>
                  <a:srgbClr val="000000"/>
                </a:solidFill>
                <a:latin typeface="Arial (Body)"/>
                <a:ea typeface="+mn-ea"/>
                <a:cs typeface="+mn-cs"/>
              </a:rPr>
              <a:t>string.</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Assuming that </a:t>
            </a:r>
            <a:r>
              <a:rPr lang="en-US" altLang="en-US" sz="2200" kern="1200" dirty="0" smtClean="0">
                <a:solidFill>
                  <a:srgbClr val="000000"/>
                </a:solidFill>
                <a:latin typeface="Consolas" panose="020B0609020204030204" pitchFamily="49" charset="0"/>
                <a:ea typeface="+mn-ea"/>
                <a:cs typeface="+mn-cs"/>
              </a:rPr>
              <a:t>myString</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is a 20-character array, the </a:t>
            </a:r>
            <a:r>
              <a:rPr lang="en-US" altLang="en-US" sz="2200" kern="1200" dirty="0" smtClean="0">
                <a:solidFill>
                  <a:srgbClr val="000000"/>
                </a:solidFill>
                <a:latin typeface="Arial (Body)"/>
                <a:ea typeface="+mn-ea"/>
                <a:cs typeface="+mn-cs"/>
              </a:rPr>
              <a:t>statement</a:t>
            </a:r>
            <a:endParaRPr lang="en-US" altLang="en-US" sz="2200" b="1" kern="1200" dirty="0">
              <a:solidFill>
                <a:srgbClr val="000000"/>
              </a:solidFill>
              <a:latin typeface="Arial (Body)"/>
              <a:ea typeface="+mn-ea"/>
              <a:cs typeface="+mn-cs"/>
            </a:endParaRPr>
          </a:p>
        </p:txBody>
      </p:sp>
      <p:pic>
        <p:nvPicPr>
          <p:cNvPr id="5" name="Picture 4" descr="The computer code reads as follows. scan f underscore left parenthesis double quote percent sign19 s double quote comma my String comma 20 right parenthesis semicolon."/>
          <p:cNvPicPr>
            <a:picLocks noChangeAspect="1"/>
          </p:cNvPicPr>
          <p:nvPr/>
        </p:nvPicPr>
        <p:blipFill rotWithShape="1">
          <a:blip r:embed="rId2"/>
          <a:srcRect l="6713" b="11908"/>
          <a:stretch/>
        </p:blipFill>
        <p:spPr>
          <a:xfrm>
            <a:off x="1341120" y="4198666"/>
            <a:ext cx="5254996" cy="563908"/>
          </a:xfrm>
          <a:prstGeom prst="rect">
            <a:avLst/>
          </a:prstGeom>
        </p:spPr>
      </p:pic>
      <p:sp>
        <p:nvSpPr>
          <p:cNvPr id="6" name="Text Placeholder 5"/>
          <p:cNvSpPr>
            <a:spLocks noGrp="1"/>
          </p:cNvSpPr>
          <p:nvPr>
            <p:ph type="body" idx="2"/>
          </p:nvPr>
        </p:nvSpPr>
        <p:spPr>
          <a:xfrm>
            <a:off x="457200" y="4785508"/>
            <a:ext cx="8229600" cy="1424866"/>
          </a:xfrm>
        </p:spPr>
        <p:txBody>
          <a:bodyPr/>
          <a:lstStyle/>
          <a:p>
            <a:pPr lvl="0"/>
            <a:r>
              <a:rPr lang="en-US" altLang="en-US" sz="2200" kern="1200" dirty="0">
                <a:solidFill>
                  <a:srgbClr val="000000"/>
                </a:solidFill>
                <a:latin typeface="Arial (Body)"/>
              </a:rPr>
              <a:t>reads a string into</a:t>
            </a:r>
            <a:r>
              <a:rPr lang="en-US" altLang="en-US" sz="2200" kern="1200" dirty="0">
                <a:solidFill>
                  <a:srgbClr val="000000"/>
                </a:solidFill>
                <a:latin typeface="Consolas" panose="020B0609020204030204" pitchFamily="49" charset="0"/>
              </a:rPr>
              <a:t> myString</a:t>
            </a:r>
            <a:r>
              <a:rPr lang="en-US" altLang="en-US" sz="2200" kern="1200" dirty="0">
                <a:solidFill>
                  <a:srgbClr val="000000"/>
                </a:solidFill>
                <a:latin typeface="Arial (Body)"/>
              </a:rPr>
              <a:t>. Function </a:t>
            </a:r>
            <a:r>
              <a:rPr lang="en-US" altLang="en-US" sz="2200" kern="1200" dirty="0">
                <a:solidFill>
                  <a:srgbClr val="000000"/>
                </a:solidFill>
                <a:latin typeface="Consolas" panose="020B0609020204030204" pitchFamily="49" charset="0"/>
              </a:rPr>
              <a:t>scan</a:t>
            </a:r>
            <a:r>
              <a:rPr lang="en-US" altLang="en-US" sz="100" kern="1200" dirty="0">
                <a:solidFill>
                  <a:srgbClr val="000000"/>
                </a:solidFill>
                <a:latin typeface="Consolas" panose="020B0609020204030204" pitchFamily="49" charset="0"/>
              </a:rPr>
              <a:t> </a:t>
            </a:r>
            <a:r>
              <a:rPr lang="en-US" altLang="en-US" sz="2200" kern="1200" dirty="0">
                <a:solidFill>
                  <a:srgbClr val="000000"/>
                </a:solidFill>
                <a:latin typeface="Consolas" panose="020B0609020204030204" pitchFamily="49" charset="0"/>
              </a:rPr>
              <a:t>f_s </a:t>
            </a:r>
            <a:r>
              <a:rPr lang="en-US" altLang="en-US" sz="2200" kern="1200" dirty="0">
                <a:solidFill>
                  <a:srgbClr val="000000"/>
                </a:solidFill>
                <a:latin typeface="Arial (Body)"/>
              </a:rPr>
              <a:t>requires two arguments for each </a:t>
            </a:r>
            <a:r>
              <a:rPr lang="en-US" altLang="en-US" sz="2200" kern="1200" dirty="0">
                <a:solidFill>
                  <a:srgbClr val="000000"/>
                </a:solidFill>
                <a:latin typeface="Consolas" panose="020B0609020204030204" pitchFamily="49" charset="0"/>
              </a:rPr>
              <a:t>%s</a:t>
            </a:r>
            <a:r>
              <a:rPr lang="en-US" altLang="en-US" sz="2200" kern="1200" dirty="0">
                <a:solidFill>
                  <a:srgbClr val="000000"/>
                </a:solidFill>
                <a:latin typeface="Arial (Body)"/>
              </a:rPr>
              <a:t> in the format string—a character array in which to place the input string and the number of array elements</a:t>
            </a:r>
            <a:r>
              <a:rPr lang="en-US" altLang="en-US" sz="2200" kern="1200" dirty="0" smtClean="0">
                <a:solidFill>
                  <a:srgbClr val="000000"/>
                </a:solidFill>
                <a:latin typeface="Arial (Body)"/>
              </a:rPr>
              <a:t>.</a:t>
            </a:r>
            <a:endParaRPr lang="en-US" sz="2200" dirty="0"/>
          </a:p>
        </p:txBody>
      </p:sp>
    </p:spTree>
    <p:extLst>
      <p:ext uri="{BB962C8B-B14F-4D97-AF65-F5344CB8AC3E}">
        <p14:creationId xmlns:p14="http://schemas.microsoft.com/office/powerpoint/2010/main" val="199051491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Secure C Programming </a:t>
            </a:r>
            <a:r>
              <a:rPr lang="en-US" sz="2000" b="0" kern="1200" dirty="0" smtClean="0">
                <a:latin typeface="Times New Roman" panose="02020603050405020304" pitchFamily="18" charset="0"/>
                <a:ea typeface="+mj-ea"/>
                <a:cs typeface="+mj-cs"/>
              </a:rPr>
              <a:t>(6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01065"/>
          </a:xfrm>
        </p:spPr>
        <p:txBody>
          <a:bodyPr wrap="square" lIns="91425" tIns="91425" rIns="91425" bIns="91425">
            <a:spAutoFit/>
          </a:bodyPr>
          <a:lstStyle/>
          <a:p>
            <a:pPr marL="255651" lvl="0" indent="-255651">
              <a:spcAft>
                <a:spcPct val="0"/>
              </a:spcAft>
              <a:tabLst/>
              <a:defRPr/>
            </a:pPr>
            <a:r>
              <a:rPr lang="en-US" sz="1800" kern="1200" dirty="0">
                <a:solidFill>
                  <a:srgbClr val="000000"/>
                </a:solidFill>
                <a:latin typeface="Arial (Body)"/>
                <a:ea typeface="+mn-ea"/>
                <a:cs typeface="+mn-cs"/>
              </a:rPr>
              <a:t>The second of these arguments is used by </a:t>
            </a:r>
            <a:r>
              <a:rPr lang="en-US" sz="1800" kern="1200" dirty="0" smtClean="0">
                <a:solidFill>
                  <a:srgbClr val="000000"/>
                </a:solidFill>
                <a:latin typeface="Consolas" panose="020B0609020204030204" pitchFamily="49" charset="0"/>
                <a:ea typeface="+mn-ea"/>
                <a:cs typeface="+mn-cs"/>
              </a:rPr>
              <a:t>scanf_s </a:t>
            </a:r>
            <a:r>
              <a:rPr lang="en-US" sz="1800" kern="1200" dirty="0">
                <a:solidFill>
                  <a:srgbClr val="000000"/>
                </a:solidFill>
                <a:latin typeface="Arial (Body)"/>
                <a:ea typeface="+mn-ea"/>
                <a:cs typeface="+mn-cs"/>
              </a:rPr>
              <a:t>to prevent buffer </a:t>
            </a:r>
            <a:r>
              <a:rPr lang="en-US" sz="1800" kern="1200" dirty="0" smtClean="0">
                <a:solidFill>
                  <a:srgbClr val="000000"/>
                </a:solidFill>
                <a:latin typeface="Arial (Body)"/>
                <a:ea typeface="+mn-ea"/>
                <a:cs typeface="+mn-cs"/>
              </a:rPr>
              <a:t>overflows.</a:t>
            </a:r>
            <a:endParaRPr lang="en-US" sz="1800" kern="1200" dirty="0">
              <a:solidFill>
                <a:srgbClr val="000000"/>
              </a:solidFill>
              <a:latin typeface="Arial (Body)"/>
              <a:ea typeface="+mn-ea"/>
              <a:cs typeface="+mn-cs"/>
            </a:endParaRPr>
          </a:p>
          <a:p>
            <a:pPr marL="255651" lvl="0" indent="-255651">
              <a:spcAft>
                <a:spcPct val="0"/>
              </a:spcAft>
              <a:tabLst/>
              <a:defRPr/>
            </a:pPr>
            <a:r>
              <a:rPr lang="en-US" sz="1800" kern="1200" dirty="0">
                <a:solidFill>
                  <a:srgbClr val="000000"/>
                </a:solidFill>
                <a:latin typeface="Arial (Body)"/>
                <a:ea typeface="+mn-ea"/>
                <a:cs typeface="+mn-cs"/>
              </a:rPr>
              <a:t>For example, it’s possible to supply a field width for </a:t>
            </a:r>
            <a:r>
              <a:rPr lang="en-US" sz="1800" kern="1200" dirty="0">
                <a:solidFill>
                  <a:srgbClr val="000000"/>
                </a:solidFill>
                <a:latin typeface="Consolas" panose="020B0609020204030204" pitchFamily="49" charset="0"/>
                <a:ea typeface="+mn-ea"/>
                <a:cs typeface="+mn-cs"/>
              </a:rPr>
              <a:t>%s</a:t>
            </a:r>
            <a:r>
              <a:rPr lang="en-US" sz="1800" b="1" kern="1200" dirty="0">
                <a:solidFill>
                  <a:srgbClr val="000000"/>
                </a:solidFill>
                <a:latin typeface="Arial (Body)"/>
                <a:ea typeface="+mn-ea"/>
                <a:cs typeface="+mn-cs"/>
              </a:rPr>
              <a:t> </a:t>
            </a:r>
            <a:r>
              <a:rPr lang="en-US" sz="1800" kern="1200" dirty="0">
                <a:solidFill>
                  <a:srgbClr val="000000"/>
                </a:solidFill>
                <a:latin typeface="Arial (Body)"/>
                <a:ea typeface="+mn-ea"/>
                <a:cs typeface="+mn-cs"/>
              </a:rPr>
              <a:t>that’s too long for the underlying character array, or to simply omit the field width </a:t>
            </a:r>
            <a:r>
              <a:rPr lang="en-US" sz="1800" kern="1200" dirty="0" smtClean="0">
                <a:solidFill>
                  <a:srgbClr val="000000"/>
                </a:solidFill>
                <a:latin typeface="Arial (Body)"/>
                <a:ea typeface="+mn-ea"/>
                <a:cs typeface="+mn-cs"/>
              </a:rPr>
              <a:t>entirely.</a:t>
            </a:r>
            <a:endParaRPr lang="en-US" sz="1800" kern="1200" dirty="0">
              <a:solidFill>
                <a:srgbClr val="000000"/>
              </a:solidFill>
              <a:latin typeface="Arial (Body)"/>
              <a:ea typeface="+mn-ea"/>
              <a:cs typeface="+mn-cs"/>
            </a:endParaRPr>
          </a:p>
          <a:p>
            <a:pPr marL="255651" lvl="0" indent="-255651">
              <a:spcAft>
                <a:spcPct val="0"/>
              </a:spcAft>
              <a:tabLst/>
              <a:defRPr/>
            </a:pPr>
            <a:r>
              <a:rPr lang="en-US" sz="1800" kern="1200" dirty="0">
                <a:solidFill>
                  <a:srgbClr val="000000"/>
                </a:solidFill>
                <a:latin typeface="Arial (Body)"/>
                <a:ea typeface="+mn-ea"/>
                <a:cs typeface="+mn-cs"/>
              </a:rPr>
              <a:t>If the number of characters input plus the terminating null character is larger than the number of array elements, the </a:t>
            </a:r>
            <a:r>
              <a:rPr lang="en-US" sz="1800" kern="1200" dirty="0">
                <a:solidFill>
                  <a:srgbClr val="000000"/>
                </a:solidFill>
                <a:latin typeface="Consolas" panose="020B0609020204030204" pitchFamily="49" charset="0"/>
                <a:ea typeface="+mn-ea"/>
                <a:cs typeface="+mn-cs"/>
              </a:rPr>
              <a:t>%s</a:t>
            </a:r>
            <a:r>
              <a:rPr lang="en-US" sz="1800" b="1" kern="1200" dirty="0">
                <a:solidFill>
                  <a:srgbClr val="000000"/>
                </a:solidFill>
                <a:latin typeface="Arial (Body)"/>
                <a:ea typeface="+mn-ea"/>
                <a:cs typeface="+mn-cs"/>
              </a:rPr>
              <a:t> </a:t>
            </a:r>
            <a:r>
              <a:rPr lang="en-US" sz="1800" kern="1200" dirty="0">
                <a:solidFill>
                  <a:srgbClr val="000000"/>
                </a:solidFill>
                <a:latin typeface="Arial (Body)"/>
                <a:ea typeface="+mn-ea"/>
                <a:cs typeface="+mn-cs"/>
              </a:rPr>
              <a:t>conversion would </a:t>
            </a:r>
            <a:r>
              <a:rPr lang="en-US" sz="1800" kern="1200" dirty="0" smtClean="0">
                <a:solidFill>
                  <a:srgbClr val="000000"/>
                </a:solidFill>
                <a:latin typeface="Arial (Body)"/>
                <a:ea typeface="+mn-ea"/>
                <a:cs typeface="+mn-cs"/>
              </a:rPr>
              <a:t>fail.</a:t>
            </a:r>
            <a:endParaRPr lang="en-US" sz="1800" kern="1200" dirty="0">
              <a:solidFill>
                <a:srgbClr val="000000"/>
              </a:solidFill>
              <a:latin typeface="Arial (Body)"/>
              <a:ea typeface="+mn-ea"/>
              <a:cs typeface="+mn-cs"/>
            </a:endParaRPr>
          </a:p>
          <a:p>
            <a:pPr marL="255651" lvl="0" indent="-255651">
              <a:spcAft>
                <a:spcPct val="0"/>
              </a:spcAft>
              <a:tabLst/>
              <a:defRPr/>
            </a:pPr>
            <a:r>
              <a:rPr lang="en-US" sz="1800" kern="1200" dirty="0">
                <a:solidFill>
                  <a:srgbClr val="000000"/>
                </a:solidFill>
                <a:latin typeface="Arial (Body)"/>
                <a:ea typeface="+mn-ea"/>
                <a:cs typeface="+mn-cs"/>
              </a:rPr>
              <a:t>Because the preceding statement contains only one conversion specifier, </a:t>
            </a:r>
            <a:r>
              <a:rPr lang="en-US" sz="1800" kern="1200" dirty="0" smtClean="0">
                <a:solidFill>
                  <a:srgbClr val="000000"/>
                </a:solidFill>
                <a:latin typeface="Consolas" panose="020B0609020204030204" pitchFamily="49" charset="0"/>
                <a:ea typeface="+mn-ea"/>
                <a:cs typeface="+mn-cs"/>
              </a:rPr>
              <a:t>scanf_s </a:t>
            </a:r>
            <a:r>
              <a:rPr lang="en-US" sz="1800" kern="1200" dirty="0">
                <a:solidFill>
                  <a:srgbClr val="000000"/>
                </a:solidFill>
                <a:latin typeface="Arial (Body)"/>
                <a:ea typeface="+mn-ea"/>
                <a:cs typeface="+mn-cs"/>
              </a:rPr>
              <a:t>would return 0 indicating that no conversions were performed, and </a:t>
            </a:r>
            <a:r>
              <a:rPr lang="en-US" sz="1800" kern="1200" dirty="0">
                <a:solidFill>
                  <a:srgbClr val="000000"/>
                </a:solidFill>
                <a:latin typeface="Consolas" panose="020B0609020204030204" pitchFamily="49" charset="0"/>
                <a:ea typeface="+mn-ea"/>
                <a:cs typeface="+mn-cs"/>
              </a:rPr>
              <a:t>myString</a:t>
            </a:r>
            <a:r>
              <a:rPr lang="en-US" sz="1800" kern="1200" dirty="0">
                <a:solidFill>
                  <a:srgbClr val="000000"/>
                </a:solidFill>
                <a:latin typeface="Arial (Body)"/>
                <a:ea typeface="+mn-ea"/>
                <a:cs typeface="+mn-cs"/>
              </a:rPr>
              <a:t> would be </a:t>
            </a:r>
            <a:r>
              <a:rPr lang="en-US" sz="1800" kern="1200" dirty="0" smtClean="0">
                <a:solidFill>
                  <a:srgbClr val="000000"/>
                </a:solidFill>
                <a:latin typeface="Arial (Body)"/>
                <a:ea typeface="+mn-ea"/>
                <a:cs typeface="+mn-cs"/>
              </a:rPr>
              <a:t>unaltered.</a:t>
            </a:r>
            <a:endParaRPr lang="en-US" sz="1800" kern="1200" dirty="0">
              <a:solidFill>
                <a:srgbClr val="000000"/>
              </a:solidFill>
              <a:latin typeface="Arial (Body)"/>
              <a:ea typeface="+mn-ea"/>
              <a:cs typeface="+mn-cs"/>
            </a:endParaRPr>
          </a:p>
          <a:p>
            <a:pPr marL="255651" lvl="0" indent="-255651">
              <a:spcAft>
                <a:spcPct val="0"/>
              </a:spcAft>
              <a:tabLst/>
              <a:defRPr/>
            </a:pPr>
            <a:r>
              <a:rPr lang="en-US" sz="1800" kern="1200" dirty="0">
                <a:solidFill>
                  <a:srgbClr val="000000"/>
                </a:solidFill>
                <a:latin typeface="Arial (Body)"/>
                <a:ea typeface="+mn-ea"/>
                <a:cs typeface="+mn-cs"/>
              </a:rPr>
              <a:t>In general, if your compiler supports the functions from the C standard’s optional Annex K, you should use </a:t>
            </a:r>
            <a:r>
              <a:rPr lang="en-US" sz="1800" kern="1200" dirty="0" smtClean="0">
                <a:solidFill>
                  <a:srgbClr val="000000"/>
                </a:solidFill>
                <a:latin typeface="Arial (Body)"/>
                <a:ea typeface="+mn-ea"/>
                <a:cs typeface="+mn-cs"/>
              </a:rPr>
              <a:t>them.</a:t>
            </a:r>
            <a:endParaRPr lang="en-US" sz="1800" kern="1200" dirty="0">
              <a:solidFill>
                <a:srgbClr val="000000"/>
              </a:solidFill>
              <a:latin typeface="Arial (Body)"/>
              <a:ea typeface="+mn-ea"/>
              <a:cs typeface="+mn-cs"/>
            </a:endParaRPr>
          </a:p>
        </p:txBody>
      </p:sp>
    </p:spTree>
    <p:extLst>
      <p:ext uri="{BB962C8B-B14F-4D97-AF65-F5344CB8AC3E}">
        <p14:creationId xmlns:p14="http://schemas.microsoft.com/office/powerpoint/2010/main" val="371116567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Secure C Programming </a:t>
            </a:r>
            <a:r>
              <a:rPr lang="en-US" sz="2000" b="0" kern="1200" dirty="0" smtClean="0">
                <a:latin typeface="Times New Roman" panose="02020603050405020304" pitchFamily="18" charset="0"/>
                <a:ea typeface="+mj-ea"/>
                <a:cs typeface="+mj-cs"/>
              </a:rPr>
              <a:t>(7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300600"/>
          </a:xfrm>
        </p:spPr>
        <p:txBody>
          <a:bodyPr wrap="square" lIns="91425" tIns="91425" rIns="91425" bIns="91425">
            <a:spAutoFit/>
          </a:bodyPr>
          <a:lstStyle/>
          <a:p>
            <a:pPr marL="0" lvl="0" indent="0">
              <a:spcAft>
                <a:spcPct val="0"/>
              </a:spcAft>
              <a:buNone/>
              <a:tabLst/>
              <a:defRPr/>
            </a:pPr>
            <a:r>
              <a:rPr lang="en-US" sz="2000" b="1" kern="1200" dirty="0">
                <a:solidFill>
                  <a:srgbClr val="000000"/>
                </a:solidFill>
                <a:latin typeface="Arial (Body)"/>
                <a:ea typeface="+mn-ea"/>
                <a:cs typeface="+mn-cs"/>
              </a:rPr>
              <a:t>Don’t Use Strings Read from the User as Format-Control Strings</a:t>
            </a:r>
          </a:p>
          <a:p>
            <a:pPr marL="255651" lvl="0" indent="-255651">
              <a:spcAft>
                <a:spcPct val="0"/>
              </a:spcAft>
              <a:tabLst/>
              <a:defRPr/>
            </a:pPr>
            <a:r>
              <a:rPr lang="en-US" sz="2000" kern="1200" dirty="0">
                <a:solidFill>
                  <a:srgbClr val="000000"/>
                </a:solidFill>
                <a:latin typeface="Arial (Body)"/>
                <a:ea typeface="+mn-ea"/>
                <a:cs typeface="+mn-cs"/>
              </a:rPr>
              <a:t>You might have noticed that throughout this book, we never use single-argument </a:t>
            </a:r>
            <a:r>
              <a:rPr lang="en-US" sz="2000" kern="1200" dirty="0" smtClean="0">
                <a:solidFill>
                  <a:srgbClr val="000000"/>
                </a:solidFill>
                <a:latin typeface="Arial (Body)"/>
                <a:ea typeface="+mn-ea"/>
                <a:cs typeface="+mn-cs"/>
              </a:rPr>
              <a:t>print</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fs</a:t>
            </a:r>
            <a:r>
              <a:rPr lang="en-US" sz="2000" kern="1200" dirty="0">
                <a:solidFill>
                  <a:srgbClr val="000000"/>
                </a:solidFill>
                <a:latin typeface="Arial (Body)"/>
                <a:ea typeface="+mn-ea"/>
                <a:cs typeface="+mn-cs"/>
              </a:rPr>
              <a:t>. Instead we use one of the following forms:</a:t>
            </a:r>
          </a:p>
          <a:p>
            <a:pPr marL="741553" lvl="1" indent="-284353">
              <a:spcAft>
                <a:spcPct val="0"/>
              </a:spcAft>
              <a:buFont typeface="Arial" panose="020B0604020202020204" pitchFamily="34" charset="0"/>
              <a:buChar char="–"/>
              <a:defRPr/>
            </a:pPr>
            <a:r>
              <a:rPr lang="en-US" sz="2000" kern="1200" dirty="0">
                <a:solidFill>
                  <a:srgbClr val="000000"/>
                </a:solidFill>
                <a:latin typeface="Arial (Body)"/>
                <a:ea typeface="+mn-ea"/>
                <a:cs typeface="+mn-cs"/>
              </a:rPr>
              <a:t>When we need to output a</a:t>
            </a:r>
            <a:r>
              <a:rPr lang="en-US" sz="2000" kern="1200" dirty="0">
                <a:solidFill>
                  <a:srgbClr val="000000"/>
                </a:solidFill>
                <a:latin typeface="Consolas" panose="020B0609020204030204" pitchFamily="49" charset="0"/>
                <a:ea typeface="+mn-ea"/>
                <a:cs typeface="+mn-cs"/>
              </a:rPr>
              <a:t> '\n'</a:t>
            </a:r>
            <a:r>
              <a:rPr lang="en-US" sz="2000" kern="1200" dirty="0">
                <a:solidFill>
                  <a:srgbClr val="000000"/>
                </a:solidFill>
                <a:latin typeface="Arial (Body)"/>
                <a:ea typeface="+mn-ea"/>
                <a:cs typeface="+mn-cs"/>
              </a:rPr>
              <a:t> after the string, we use function puts (which automatically outputs a </a:t>
            </a:r>
            <a:r>
              <a:rPr lang="en-US" sz="2000" kern="1200" dirty="0">
                <a:solidFill>
                  <a:srgbClr val="000000"/>
                </a:solidFill>
                <a:latin typeface="Consolas" panose="020B0609020204030204" pitchFamily="49" charset="0"/>
                <a:ea typeface="+mn-ea"/>
                <a:cs typeface="+mn-cs"/>
              </a:rPr>
              <a:t>'\n'</a:t>
            </a:r>
            <a:r>
              <a:rPr lang="en-US" sz="2000" kern="1200" dirty="0">
                <a:solidFill>
                  <a:srgbClr val="000000"/>
                </a:solidFill>
                <a:latin typeface="Arial (Body)"/>
                <a:ea typeface="+mn-ea"/>
                <a:cs typeface="+mn-cs"/>
              </a:rPr>
              <a:t> after its single string argument), as </a:t>
            </a:r>
            <a:r>
              <a:rPr lang="en-US" sz="2000" kern="1200" dirty="0" smtClean="0">
                <a:solidFill>
                  <a:srgbClr val="000000"/>
                </a:solidFill>
                <a:latin typeface="Arial (Body)"/>
                <a:ea typeface="+mn-ea"/>
                <a:cs typeface="+mn-cs"/>
              </a:rPr>
              <a:t>in</a:t>
            </a:r>
            <a:endParaRPr lang="en-US" sz="2000" kern="1200" dirty="0">
              <a:solidFill>
                <a:srgbClr val="000000"/>
              </a:solidFill>
              <a:latin typeface="Arial (Body)"/>
              <a:ea typeface="+mn-ea"/>
              <a:cs typeface="+mn-cs"/>
            </a:endParaRPr>
          </a:p>
        </p:txBody>
      </p:sp>
      <p:pic>
        <p:nvPicPr>
          <p:cNvPr id="5" name="Picture 4" descr="The computer code reads as follows. puts left parenthesis double quote Welcome to C exclamation point back slash n double quote right parenthesis semicolon."/>
          <p:cNvPicPr>
            <a:picLocks noChangeAspect="1"/>
          </p:cNvPicPr>
          <p:nvPr/>
        </p:nvPicPr>
        <p:blipFill>
          <a:blip r:embed="rId2"/>
          <a:stretch>
            <a:fillRect/>
          </a:stretch>
        </p:blipFill>
        <p:spPr>
          <a:xfrm>
            <a:off x="1451130" y="3799200"/>
            <a:ext cx="3542083" cy="573074"/>
          </a:xfrm>
          <a:prstGeom prst="rect">
            <a:avLst/>
          </a:prstGeom>
        </p:spPr>
      </p:pic>
      <p:sp>
        <p:nvSpPr>
          <p:cNvPr id="4" name="Text Placeholder 3"/>
          <p:cNvSpPr>
            <a:spLocks noGrp="1"/>
          </p:cNvSpPr>
          <p:nvPr>
            <p:ph type="body" idx="2"/>
          </p:nvPr>
        </p:nvSpPr>
        <p:spPr>
          <a:xfrm>
            <a:off x="457200" y="4246406"/>
            <a:ext cx="8229600" cy="810533"/>
          </a:xfrm>
        </p:spPr>
        <p:txBody>
          <a:bodyPr/>
          <a:lstStyle/>
          <a:p>
            <a:pPr marL="256032" lvl="1" indent="-256032">
              <a:spcBef>
                <a:spcPts val="1500"/>
              </a:spcBef>
              <a:buFont typeface="Arial"/>
              <a:buChar char="•"/>
            </a:pPr>
            <a:r>
              <a:rPr lang="en-US" sz="2100" dirty="0">
                <a:solidFill>
                  <a:srgbClr val="000000"/>
                </a:solidFill>
              </a:rPr>
              <a:t>When we need the cursor to remain on the same line as the string, we use function </a:t>
            </a:r>
            <a:r>
              <a:rPr lang="en-US" sz="2000" dirty="0">
                <a:solidFill>
                  <a:srgbClr val="000000"/>
                </a:solidFill>
                <a:latin typeface="Consolas" panose="020B0609020204030204" pitchFamily="49" charset="0"/>
              </a:rPr>
              <a:t>printf</a:t>
            </a:r>
            <a:r>
              <a:rPr lang="en-US" sz="2100" dirty="0">
                <a:solidFill>
                  <a:srgbClr val="000000"/>
                </a:solidFill>
              </a:rPr>
              <a:t>, as </a:t>
            </a:r>
            <a:r>
              <a:rPr lang="en-US" sz="2100" dirty="0" smtClean="0">
                <a:solidFill>
                  <a:srgbClr val="000000"/>
                </a:solidFill>
              </a:rPr>
              <a:t>in</a:t>
            </a:r>
            <a:endParaRPr lang="en-US" dirty="0"/>
          </a:p>
        </p:txBody>
      </p:sp>
      <p:pic>
        <p:nvPicPr>
          <p:cNvPr id="6" name="Picture 5" descr="The computer code reads as follows. print f left parenthesis double quote percent sign s double quote comma double quote Enter first integer colon double quote right parenthesis semicolon."/>
          <p:cNvPicPr>
            <a:picLocks noChangeAspect="1"/>
          </p:cNvPicPr>
          <p:nvPr/>
        </p:nvPicPr>
        <p:blipFill>
          <a:blip r:embed="rId3"/>
          <a:stretch>
            <a:fillRect/>
          </a:stretch>
        </p:blipFill>
        <p:spPr>
          <a:xfrm>
            <a:off x="1451130" y="5120344"/>
            <a:ext cx="5614903" cy="536494"/>
          </a:xfrm>
          <a:prstGeom prst="rect">
            <a:avLst/>
          </a:prstGeom>
        </p:spPr>
      </p:pic>
    </p:spTree>
    <p:extLst>
      <p:ext uri="{BB962C8B-B14F-4D97-AF65-F5344CB8AC3E}">
        <p14:creationId xmlns:p14="http://schemas.microsoft.com/office/powerpoint/2010/main" val="132555888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Secure C Programming </a:t>
            </a:r>
            <a:r>
              <a:rPr lang="en-US" sz="2000" b="0" kern="1200" dirty="0" smtClean="0">
                <a:latin typeface="Times New Roman" panose="02020603050405020304" pitchFamily="18" charset="0"/>
                <a:ea typeface="+mj-ea"/>
                <a:cs typeface="+mj-cs"/>
              </a:rPr>
              <a:t>(8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861744"/>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Because we were displaying </a:t>
            </a:r>
            <a:r>
              <a:rPr lang="en-US" altLang="en-US" sz="2200" b="1" kern="1200" dirty="0">
                <a:solidFill>
                  <a:srgbClr val="000000"/>
                </a:solidFill>
                <a:latin typeface="Arial (Body)"/>
                <a:ea typeface="+mn-ea"/>
                <a:cs typeface="+mn-cs"/>
              </a:rPr>
              <a:t>string literals</a:t>
            </a:r>
            <a:r>
              <a:rPr lang="en-US" altLang="en-US" sz="2200" kern="1200" dirty="0">
                <a:solidFill>
                  <a:srgbClr val="000000"/>
                </a:solidFill>
                <a:latin typeface="Arial (Body)"/>
                <a:ea typeface="+mn-ea"/>
                <a:cs typeface="+mn-cs"/>
              </a:rPr>
              <a:t>, we certainly could have used the one-argument form of</a:t>
            </a:r>
            <a:r>
              <a:rPr lang="en-US" altLang="en-US" sz="2200" kern="1200" dirty="0">
                <a:solidFill>
                  <a:srgbClr val="000000"/>
                </a:solidFill>
                <a:latin typeface="Consolas" panose="020B0609020204030204" pitchFamily="49" charset="0"/>
                <a:ea typeface="+mn-ea"/>
                <a:cs typeface="+mn-cs"/>
              </a:rPr>
              <a:t> </a:t>
            </a:r>
            <a:r>
              <a:rPr lang="en-US" altLang="en-US" sz="2200" kern="1200" dirty="0" smtClean="0">
                <a:solidFill>
                  <a:srgbClr val="000000"/>
                </a:solidFill>
                <a:latin typeface="Consolas" panose="020B0609020204030204" pitchFamily="49" charset="0"/>
                <a:ea typeface="+mn-ea"/>
                <a:cs typeface="+mn-cs"/>
              </a:rPr>
              <a:t>print</a:t>
            </a:r>
            <a:r>
              <a:rPr lang="en-US" altLang="en-US" sz="100" kern="1200" dirty="0" smtClean="0">
                <a:solidFill>
                  <a:srgbClr val="000000"/>
                </a:solidFill>
                <a:latin typeface="Consolas" panose="020B0609020204030204" pitchFamily="49" charset="0"/>
                <a:ea typeface="+mn-ea"/>
                <a:cs typeface="+mn-cs"/>
              </a:rPr>
              <a:t> </a:t>
            </a:r>
            <a:r>
              <a:rPr lang="en-US" altLang="en-US" sz="2200" kern="1200" dirty="0" smtClean="0">
                <a:solidFill>
                  <a:srgbClr val="000000"/>
                </a:solidFill>
                <a:latin typeface="Consolas" panose="020B0609020204030204" pitchFamily="49" charset="0"/>
                <a:ea typeface="+mn-ea"/>
                <a:cs typeface="+mn-cs"/>
              </a:rPr>
              <a:t>f</a:t>
            </a:r>
            <a:r>
              <a:rPr lang="en-US" altLang="en-US" sz="2200" kern="1200" dirty="0">
                <a:solidFill>
                  <a:srgbClr val="000000"/>
                </a:solidFill>
                <a:latin typeface="Arial (Body)"/>
                <a:ea typeface="+mn-ea"/>
                <a:cs typeface="+mn-cs"/>
              </a:rPr>
              <a:t>, as </a:t>
            </a:r>
            <a:r>
              <a:rPr lang="en-US" altLang="en-US" sz="2200" kern="1200" dirty="0" smtClean="0">
                <a:solidFill>
                  <a:srgbClr val="000000"/>
                </a:solidFill>
                <a:latin typeface="Arial (Body)"/>
                <a:ea typeface="+mn-ea"/>
                <a:cs typeface="+mn-cs"/>
              </a:rPr>
              <a:t>in</a:t>
            </a:r>
            <a:endParaRPr lang="en-US" altLang="en-US" sz="2200" kern="1200" dirty="0">
              <a:solidFill>
                <a:srgbClr val="000000"/>
              </a:solidFill>
              <a:latin typeface="Arial (Body)"/>
              <a:ea typeface="+mn-ea"/>
              <a:cs typeface="+mn-cs"/>
            </a:endParaRPr>
          </a:p>
        </p:txBody>
      </p:sp>
      <p:pic>
        <p:nvPicPr>
          <p:cNvPr id="5" name="Picture 4" descr="The computer code has 2 lines. The lines read as follows. Line 1. print f left parenthesis double quote Welcome to C exclamation point back slash n double quote right parenthesis semicolon. Line 2. print f left parenthesis double quote Enter first integer colon double quote right parenthesis semicolon."/>
          <p:cNvPicPr>
            <a:picLocks noChangeAspect="1"/>
          </p:cNvPicPr>
          <p:nvPr/>
        </p:nvPicPr>
        <p:blipFill>
          <a:blip r:embed="rId2"/>
          <a:stretch>
            <a:fillRect/>
          </a:stretch>
        </p:blipFill>
        <p:spPr>
          <a:xfrm>
            <a:off x="1227267" y="2566646"/>
            <a:ext cx="4773582" cy="841321"/>
          </a:xfrm>
          <a:prstGeom prst="rect">
            <a:avLst/>
          </a:prstGeom>
        </p:spPr>
      </p:pic>
      <p:sp>
        <p:nvSpPr>
          <p:cNvPr id="4" name="Text Placeholder 3"/>
          <p:cNvSpPr>
            <a:spLocks noGrp="1"/>
          </p:cNvSpPr>
          <p:nvPr>
            <p:ph type="body" idx="2"/>
          </p:nvPr>
        </p:nvSpPr>
        <p:spPr>
          <a:xfrm>
            <a:off x="457200" y="3512669"/>
            <a:ext cx="8229600" cy="2365617"/>
          </a:xfrm>
        </p:spPr>
        <p:txBody>
          <a:bodyPr/>
          <a:lstStyle/>
          <a:p>
            <a:pPr marL="255651" lvl="0" indent="-255651">
              <a:spcAft>
                <a:spcPct val="0"/>
              </a:spcAft>
              <a:tabLst/>
            </a:pPr>
            <a:r>
              <a:rPr lang="en-US" altLang="en-US" sz="2200" kern="1200" dirty="0">
                <a:solidFill>
                  <a:srgbClr val="000000"/>
                </a:solidFill>
                <a:latin typeface="Arial (Body)"/>
              </a:rPr>
              <a:t>When </a:t>
            </a:r>
            <a:r>
              <a:rPr lang="en-US" altLang="en-US" sz="2200" b="1" kern="1200" dirty="0">
                <a:solidFill>
                  <a:srgbClr val="000000"/>
                </a:solidFill>
                <a:latin typeface="Consolas" panose="020B0609020204030204" pitchFamily="49" charset="0"/>
              </a:rPr>
              <a:t>print</a:t>
            </a:r>
            <a:r>
              <a:rPr lang="en-US" altLang="en-US" sz="100" b="1" kern="1200" dirty="0">
                <a:solidFill>
                  <a:srgbClr val="000000"/>
                </a:solidFill>
                <a:latin typeface="Consolas" panose="020B0609020204030204" pitchFamily="49" charset="0"/>
              </a:rPr>
              <a:t> </a:t>
            </a:r>
            <a:r>
              <a:rPr lang="en-US" altLang="en-US" sz="2200" b="1" kern="1200" dirty="0">
                <a:solidFill>
                  <a:srgbClr val="000000"/>
                </a:solidFill>
                <a:latin typeface="Consolas" panose="020B0609020204030204" pitchFamily="49" charset="0"/>
              </a:rPr>
              <a:t>f</a:t>
            </a:r>
            <a:r>
              <a:rPr lang="en-US" altLang="en-US" sz="2200" kern="1200" dirty="0">
                <a:solidFill>
                  <a:srgbClr val="000000"/>
                </a:solidFill>
                <a:latin typeface="Arial (Body)"/>
              </a:rPr>
              <a:t> evaluates the format-control string in its first (and possibly its only) argument, the function performs tasks based on the conversion specifier(s) in that string.</a:t>
            </a:r>
          </a:p>
          <a:p>
            <a:pPr marL="255651" lvl="0" indent="-255651">
              <a:spcAft>
                <a:spcPct val="0"/>
              </a:spcAft>
              <a:tabLst/>
            </a:pPr>
            <a:r>
              <a:rPr lang="en-US" altLang="en-US" sz="2200" kern="1200" dirty="0">
                <a:solidFill>
                  <a:srgbClr val="000000"/>
                </a:solidFill>
                <a:latin typeface="Arial (Body)"/>
              </a:rPr>
              <a:t>If the format-control string were obtained from the user, an attacker could supply malicious conversion specifiers that would be “executed” by the formatted output function</a:t>
            </a:r>
            <a:r>
              <a:rPr lang="en-US" altLang="en-US" sz="2200" kern="1200" dirty="0" smtClean="0">
                <a:solidFill>
                  <a:srgbClr val="000000"/>
                </a:solidFill>
                <a:latin typeface="Arial (Body)"/>
              </a:rPr>
              <a:t>.</a:t>
            </a:r>
            <a:endParaRPr lang="en-US" sz="2200" dirty="0"/>
          </a:p>
        </p:txBody>
      </p:sp>
    </p:spTree>
    <p:extLst>
      <p:ext uri="{BB962C8B-B14F-4D97-AF65-F5344CB8AC3E}">
        <p14:creationId xmlns:p14="http://schemas.microsoft.com/office/powerpoint/2010/main" val="320021441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Secure C Programming </a:t>
            </a:r>
            <a:r>
              <a:rPr lang="en-US" sz="2000" b="0" kern="1200" dirty="0" smtClean="0">
                <a:latin typeface="Times New Roman" panose="02020603050405020304" pitchFamily="18" charset="0"/>
                <a:ea typeface="+mj-ea"/>
                <a:cs typeface="+mj-cs"/>
              </a:rPr>
              <a:t>(9 of 9)</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592987"/>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Now that you know how to read strings into </a:t>
            </a:r>
            <a:r>
              <a:rPr lang="en-US" altLang="en-US" sz="2400" b="1" kern="1200" dirty="0">
                <a:solidFill>
                  <a:srgbClr val="000000"/>
                </a:solidFill>
                <a:latin typeface="Arial (Body)"/>
                <a:ea typeface="+mn-ea"/>
                <a:cs typeface="+mn-cs"/>
              </a:rPr>
              <a:t>character arrays</a:t>
            </a:r>
            <a:r>
              <a:rPr lang="en-US" altLang="en-US" sz="2400" kern="1200" dirty="0">
                <a:solidFill>
                  <a:srgbClr val="000000"/>
                </a:solidFill>
                <a:latin typeface="Arial (Body)"/>
                <a:ea typeface="+mn-ea"/>
                <a:cs typeface="+mn-cs"/>
              </a:rPr>
              <a:t>, it’s important to note that you should never use as a </a:t>
            </a:r>
            <a:r>
              <a:rPr lang="en-US" altLang="en-US" sz="2400" kern="1200" dirty="0" smtClean="0">
                <a:solidFill>
                  <a:srgbClr val="000000"/>
                </a:solidFill>
                <a:latin typeface="Consolas" panose="020B0609020204030204" pitchFamily="49" charset="0"/>
                <a:ea typeface="+mn-ea"/>
                <a:cs typeface="+mn-cs"/>
              </a:rPr>
              <a:t>print</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f’s</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format-control string a character array that might contain user </a:t>
            </a:r>
            <a:r>
              <a:rPr lang="en-US" altLang="en-US" sz="2400" kern="1200" dirty="0" smtClean="0">
                <a:solidFill>
                  <a:srgbClr val="000000"/>
                </a:solidFill>
                <a:latin typeface="Arial (Body)"/>
                <a:ea typeface="+mn-ea"/>
                <a:cs typeface="+mn-cs"/>
              </a:rPr>
              <a:t>input.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For more information, see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T guideline F</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3</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0</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C at </a:t>
            </a:r>
            <a:r>
              <a:rPr lang="en-US" altLang="en-US" sz="2400" kern="1200" dirty="0" smtClean="0">
                <a:solidFill>
                  <a:srgbClr val="000000"/>
                </a:solidFill>
                <a:latin typeface="Arial (Body)"/>
                <a:ea typeface="+mn-ea"/>
                <a:cs typeface="+mn-cs"/>
                <a:hlinkClick r:id="rId2" tooltip="www.securecoding.cert.org."/>
              </a:rPr>
              <a:t>www.securecoding.cert.org.</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97973082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Portability Tip 6.1</a:t>
            </a:r>
          </a:p>
        </p:txBody>
      </p:sp>
      <p:sp>
        <p:nvSpPr>
          <p:cNvPr id="5" name="Text Placeholder 4"/>
          <p:cNvSpPr>
            <a:spLocks noGrp="1"/>
          </p:cNvSpPr>
          <p:nvPr>
            <p:ph type="body" idx="1"/>
          </p:nvPr>
        </p:nvSpPr>
        <p:spPr/>
        <p:txBody>
          <a:bodyPr/>
          <a:lstStyle/>
          <a:p>
            <a:pPr marL="0" indent="0">
              <a:buNone/>
            </a:pPr>
            <a:r>
              <a:rPr lang="en-US" sz="2400" dirty="0">
                <a:latin typeface="+mn-lt"/>
              </a:rPr>
              <a:t>Not all compilers support the C11 standard’s Annex K functions. For programs that </a:t>
            </a:r>
            <a:r>
              <a:rPr lang="en-US" sz="2400" dirty="0" smtClean="0">
                <a:latin typeface="+mn-lt"/>
              </a:rPr>
              <a:t>must compile </a:t>
            </a:r>
            <a:r>
              <a:rPr lang="en-US" sz="2400" dirty="0">
                <a:latin typeface="+mn-lt"/>
              </a:rPr>
              <a:t>on multiple platforms and compilers, you might have to edit your code to use </a:t>
            </a:r>
            <a:r>
              <a:rPr lang="en-US" sz="2400" dirty="0" smtClean="0">
                <a:latin typeface="+mn-lt"/>
              </a:rPr>
              <a:t>the versions </a:t>
            </a:r>
            <a:r>
              <a:rPr lang="en-US" sz="2400" dirty="0">
                <a:latin typeface="+mn-lt"/>
              </a:rPr>
              <a:t>of </a:t>
            </a:r>
            <a:r>
              <a:rPr lang="en-US" sz="2400" dirty="0" smtClean="0">
                <a:latin typeface="Consolas" panose="020B0609020204030204" pitchFamily="49" charset="0"/>
              </a:rPr>
              <a:t>scan</a:t>
            </a:r>
            <a:r>
              <a:rPr lang="en-US" sz="100" dirty="0" smtClean="0">
                <a:latin typeface="Consolas" panose="020B0609020204030204" pitchFamily="49" charset="0"/>
              </a:rPr>
              <a:t> </a:t>
            </a:r>
            <a:r>
              <a:rPr lang="en-US" sz="2400" dirty="0" smtClean="0">
                <a:latin typeface="Consolas" panose="020B0609020204030204" pitchFamily="49" charset="0"/>
              </a:rPr>
              <a:t>f_s</a:t>
            </a:r>
            <a:r>
              <a:rPr lang="en-US" sz="2400" dirty="0" smtClean="0">
                <a:latin typeface="+mn-lt"/>
              </a:rPr>
              <a:t> </a:t>
            </a:r>
            <a:r>
              <a:rPr lang="en-US" sz="2400" dirty="0">
                <a:latin typeface="+mn-lt"/>
              </a:rPr>
              <a:t>or </a:t>
            </a:r>
            <a:r>
              <a:rPr lang="en-US" sz="2400" dirty="0" smtClean="0">
                <a:latin typeface="Consolas" panose="020B0609020204030204" pitchFamily="49" charset="0"/>
              </a:rPr>
              <a:t>scan</a:t>
            </a:r>
            <a:r>
              <a:rPr lang="en-US" sz="100" dirty="0" smtClean="0">
                <a:latin typeface="Consolas" panose="020B0609020204030204" pitchFamily="49" charset="0"/>
              </a:rPr>
              <a:t> </a:t>
            </a:r>
            <a:r>
              <a:rPr lang="en-US" sz="2400" dirty="0" smtClean="0">
                <a:latin typeface="Consolas" panose="020B0609020204030204" pitchFamily="49" charset="0"/>
              </a:rPr>
              <a:t>f</a:t>
            </a:r>
            <a:r>
              <a:rPr lang="en-US" sz="2400" dirty="0" smtClean="0">
                <a:latin typeface="+mn-lt"/>
              </a:rPr>
              <a:t> </a:t>
            </a:r>
            <a:r>
              <a:rPr lang="en-US" sz="2400" dirty="0">
                <a:latin typeface="+mn-lt"/>
              </a:rPr>
              <a:t>available on each platform. Your compiler might also </a:t>
            </a:r>
            <a:r>
              <a:rPr lang="en-US" sz="2400" dirty="0" smtClean="0">
                <a:latin typeface="+mn-lt"/>
              </a:rPr>
              <a:t>require a </a:t>
            </a:r>
            <a:r>
              <a:rPr lang="en-US" sz="2400" dirty="0">
                <a:latin typeface="+mn-lt"/>
              </a:rPr>
              <a:t>specific setting to enable you to use the Annex K functions.</a:t>
            </a:r>
          </a:p>
        </p:txBody>
      </p:sp>
    </p:spTree>
    <p:extLst>
      <p:ext uri="{BB962C8B-B14F-4D97-AF65-F5344CB8AC3E}">
        <p14:creationId xmlns:p14="http://schemas.microsoft.com/office/powerpoint/2010/main" val="340139763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Learning Objectives </a:t>
            </a:r>
            <a:r>
              <a:rPr lang="en-US" sz="2000" b="0" dirty="0">
                <a:solidFill>
                  <a:schemeClr val="tx2"/>
                </a:solidFill>
              </a:rPr>
              <a:t>(1 of 2)</a:t>
            </a:r>
            <a:endParaRPr lang="en-US" dirty="0"/>
          </a:p>
        </p:txBody>
      </p:sp>
      <p:sp>
        <p:nvSpPr>
          <p:cNvPr id="5" name="Text Placeholder 4"/>
          <p:cNvSpPr>
            <a:spLocks noGrp="1"/>
          </p:cNvSpPr>
          <p:nvPr>
            <p:ph type="body" idx="1"/>
          </p:nvPr>
        </p:nvSpPr>
        <p:spPr/>
        <p:txBody>
          <a:bodyPr/>
          <a:lstStyle/>
          <a:p>
            <a:r>
              <a:rPr lang="en-US" sz="2400" dirty="0">
                <a:latin typeface="+mn-lt"/>
              </a:rPr>
              <a:t>Use the array data structure to represent lists and tables of values.</a:t>
            </a:r>
          </a:p>
          <a:p>
            <a:r>
              <a:rPr lang="en-US" sz="2400" dirty="0">
                <a:latin typeface="+mn-lt"/>
              </a:rPr>
              <a:t>Define an array, initialize an array and refer to individual elements of an array.</a:t>
            </a:r>
          </a:p>
          <a:p>
            <a:r>
              <a:rPr lang="en-US" sz="2400" dirty="0">
                <a:latin typeface="+mn-lt"/>
              </a:rPr>
              <a:t>Define symbolic constants.</a:t>
            </a:r>
          </a:p>
          <a:p>
            <a:r>
              <a:rPr lang="en-US" sz="2400" dirty="0">
                <a:latin typeface="+mn-lt"/>
              </a:rPr>
              <a:t>Pass arrays to functions.</a:t>
            </a:r>
          </a:p>
          <a:p>
            <a:r>
              <a:rPr lang="en-US" sz="2400" dirty="0">
                <a:latin typeface="+mn-lt"/>
              </a:rPr>
              <a:t>Use arrays to store, sort and search lists and tables of values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984832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6.3 Initializing the Elements of an Array to Zeros </a:t>
            </a:r>
            <a:r>
              <a:rPr lang="en-US" sz="2000" b="0" dirty="0" smtClean="0"/>
              <a:t>(2 </a:t>
            </a:r>
            <a:r>
              <a:rPr lang="en-US" sz="2000" b="0" dirty="0"/>
              <a:t>of 2)</a:t>
            </a:r>
            <a:endParaRPr lang="en-US" dirty="0"/>
          </a:p>
        </p:txBody>
      </p:sp>
      <p:pic>
        <p:nvPicPr>
          <p:cNvPr id="6" name="Picture 5" descr="Code output is given as a table, table has 5 rows and 2 columns. The columns have the following headings from left to right. Element, Value. The row entries are as follows. Row 1. 0, 0. Row 2. 1, 0. Row 3. 2, 0. Row 4. 3, 0. Row 5. 4, 0."/>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060" t="4654" r="1653" b="68805"/>
          <a:stretch/>
        </p:blipFill>
        <p:spPr>
          <a:xfrm>
            <a:off x="646981" y="2748297"/>
            <a:ext cx="7850038" cy="1654704"/>
          </a:xfrm>
          <a:prstGeom prst="rect">
            <a:avLst/>
          </a:prstGeom>
          <a:noFill/>
          <a:ln>
            <a:noFill/>
          </a:ln>
        </p:spPr>
      </p:pic>
    </p:spTree>
    <p:extLst>
      <p:ext uri="{BB962C8B-B14F-4D97-AF65-F5344CB8AC3E}">
        <p14:creationId xmlns:p14="http://schemas.microsoft.com/office/powerpoint/2010/main" val="169348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(2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55035"/>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Notice that the variable </a:t>
            </a:r>
            <a:r>
              <a:rPr lang="en-US" altLang="en-US" sz="2400" kern="1200" dirty="0">
                <a:solidFill>
                  <a:srgbClr val="000000"/>
                </a:solidFill>
                <a:latin typeface="Consolas" panose="020B0609020204030204" pitchFamily="49" charset="0"/>
                <a:ea typeface="+mn-ea"/>
                <a:cs typeface="+mn-cs"/>
              </a:rPr>
              <a:t>i</a:t>
            </a:r>
            <a:r>
              <a:rPr lang="en-US" altLang="en-US" sz="2400" kern="1200" dirty="0">
                <a:solidFill>
                  <a:srgbClr val="000000"/>
                </a:solidFill>
                <a:latin typeface="Arial (Body)"/>
                <a:ea typeface="+mn-ea"/>
                <a:cs typeface="+mn-cs"/>
              </a:rPr>
              <a:t> is declared to be of type </a:t>
            </a:r>
            <a:r>
              <a:rPr lang="en-US" altLang="en-US" sz="2400" kern="1200" dirty="0">
                <a:solidFill>
                  <a:srgbClr val="000000"/>
                </a:solidFill>
                <a:latin typeface="Consolas" panose="020B0609020204030204" pitchFamily="49" charset="0"/>
                <a:ea typeface="+mn-ea"/>
                <a:cs typeface="+mn-cs"/>
              </a:rPr>
              <a:t>size_t</a:t>
            </a:r>
            <a:r>
              <a:rPr lang="en-US" altLang="en-US" sz="2400" kern="1200" dirty="0">
                <a:solidFill>
                  <a:srgbClr val="000000"/>
                </a:solidFill>
                <a:latin typeface="Arial (Body)"/>
                <a:ea typeface="+mn-ea"/>
                <a:cs typeface="+mn-cs"/>
              </a:rPr>
              <a:t>, which according to the C standard represents an unsigned integral </a:t>
            </a:r>
            <a:r>
              <a:rPr lang="en-US" altLang="en-US" sz="2400" kern="1200" dirty="0" smtClean="0">
                <a:solidFill>
                  <a:srgbClr val="000000"/>
                </a:solidFill>
                <a:latin typeface="Arial (Body)"/>
                <a:ea typeface="+mn-ea"/>
                <a:cs typeface="+mn-cs"/>
              </a:rPr>
              <a:t>type.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This type is recommended for any variable that </a:t>
            </a:r>
            <a:r>
              <a:rPr lang="en-US" altLang="en-US" sz="2400" kern="1200" dirty="0" smtClean="0">
                <a:solidFill>
                  <a:srgbClr val="000000"/>
                </a:solidFill>
                <a:latin typeface="Arial (Body)"/>
                <a:ea typeface="+mn-ea"/>
                <a:cs typeface="+mn-cs"/>
              </a:rPr>
              <a:t>represents </a:t>
            </a:r>
            <a:r>
              <a:rPr lang="en-US" altLang="en-US" sz="2400" kern="1200" dirty="0">
                <a:solidFill>
                  <a:srgbClr val="000000"/>
                </a:solidFill>
                <a:latin typeface="Arial (Body)"/>
                <a:ea typeface="+mn-ea"/>
                <a:cs typeface="+mn-cs"/>
              </a:rPr>
              <a:t>an array’s size or an array’s </a:t>
            </a:r>
            <a:r>
              <a:rPr lang="en-US" altLang="en-US" sz="2400" kern="1200" dirty="0" smtClean="0">
                <a:solidFill>
                  <a:srgbClr val="000000"/>
                </a:solidFill>
                <a:latin typeface="Arial (Body)"/>
                <a:ea typeface="+mn-ea"/>
                <a:cs typeface="+mn-cs"/>
              </a:rPr>
              <a:t>indices.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Type </a:t>
            </a:r>
            <a:r>
              <a:rPr lang="en-US" altLang="en-US" sz="2400" kern="1200" dirty="0">
                <a:solidFill>
                  <a:srgbClr val="000000"/>
                </a:solidFill>
                <a:latin typeface="Consolas" panose="020B0609020204030204" pitchFamily="49" charset="0"/>
                <a:ea typeface="+mn-ea"/>
                <a:cs typeface="+mn-cs"/>
              </a:rPr>
              <a:t>size_t</a:t>
            </a:r>
            <a:r>
              <a:rPr lang="en-US" altLang="en-US" sz="2400" kern="1200" dirty="0">
                <a:solidFill>
                  <a:srgbClr val="000000"/>
                </a:solidFill>
                <a:latin typeface="Arial (Body)"/>
                <a:ea typeface="+mn-ea"/>
                <a:cs typeface="+mn-cs"/>
              </a:rPr>
              <a:t> is defined in header </a:t>
            </a:r>
            <a:r>
              <a:rPr lang="en-US" altLang="en-US" sz="2400" kern="1200" dirty="0">
                <a:solidFill>
                  <a:srgbClr val="000000"/>
                </a:solidFill>
                <a:latin typeface="Consolas" panose="020B0609020204030204" pitchFamily="49" charset="0"/>
                <a:ea typeface="+mn-ea"/>
                <a:cs typeface="+mn-cs"/>
              </a:rPr>
              <a:t>&lt;</a:t>
            </a:r>
            <a:r>
              <a:rPr lang="en-US" altLang="en-US" sz="2400" kern="1200" dirty="0" smtClean="0">
                <a:solidFill>
                  <a:srgbClr val="000000"/>
                </a:solidFill>
                <a:latin typeface="Consolas" panose="020B0609020204030204" pitchFamily="49" charset="0"/>
                <a:ea typeface="+mn-ea"/>
                <a:cs typeface="+mn-cs"/>
              </a:rPr>
              <a:t>s</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t</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d</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d</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e</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f.h</a:t>
            </a:r>
            <a:r>
              <a:rPr lang="en-US" altLang="en-US" sz="2400" kern="1200" dirty="0">
                <a:solidFill>
                  <a:srgbClr val="000000"/>
                </a:solidFill>
                <a:latin typeface="Consolas" panose="020B0609020204030204" pitchFamily="49" charset="0"/>
                <a:ea typeface="+mn-ea"/>
                <a:cs typeface="+mn-cs"/>
              </a:rPr>
              <a:t>&gt;, </a:t>
            </a:r>
            <a:r>
              <a:rPr lang="en-US" altLang="en-US" sz="2400" kern="1200" dirty="0">
                <a:solidFill>
                  <a:srgbClr val="000000"/>
                </a:solidFill>
                <a:latin typeface="Arial (Body)"/>
                <a:ea typeface="+mn-ea"/>
                <a:cs typeface="+mn-cs"/>
              </a:rPr>
              <a:t>which is often included by other headers (such as </a:t>
            </a:r>
            <a:r>
              <a:rPr lang="en-US" altLang="en-US" sz="2400" kern="1200" dirty="0">
                <a:solidFill>
                  <a:srgbClr val="000000"/>
                </a:solidFill>
                <a:latin typeface="Consolas" panose="020B0609020204030204" pitchFamily="49" charset="0"/>
                <a:ea typeface="+mn-ea"/>
                <a:cs typeface="+mn-cs"/>
              </a:rPr>
              <a:t>&lt;</a:t>
            </a:r>
            <a:r>
              <a:rPr lang="en-US" altLang="en-US" sz="2400" kern="1200" dirty="0" smtClean="0">
                <a:solidFill>
                  <a:srgbClr val="000000"/>
                </a:solidFill>
                <a:latin typeface="Consolas" panose="020B0609020204030204" pitchFamily="49" charset="0"/>
                <a:ea typeface="+mn-ea"/>
                <a:cs typeface="+mn-cs"/>
              </a:rPr>
              <a:t>s</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t</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d</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i</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o.h&gt;</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[Note: If you attempt to compile </a:t>
            </a:r>
            <a:r>
              <a:rPr lang="en-US" altLang="en-US" sz="2400" kern="1200" dirty="0" smtClean="0">
                <a:solidFill>
                  <a:srgbClr val="000000"/>
                </a:solidFill>
                <a:latin typeface="Arial (Body)"/>
                <a:ea typeface="+mn-ea"/>
                <a:cs typeface="+mn-cs"/>
              </a:rPr>
              <a:t>Figure 6.3 (see slide 20)  </a:t>
            </a:r>
            <a:r>
              <a:rPr lang="en-US" altLang="en-US" sz="2400" kern="1200" dirty="0">
                <a:solidFill>
                  <a:srgbClr val="000000"/>
                </a:solidFill>
                <a:latin typeface="Arial (Body)"/>
                <a:ea typeface="+mn-ea"/>
                <a:cs typeface="+mn-cs"/>
              </a:rPr>
              <a:t>and receive errors, simply include </a:t>
            </a:r>
            <a:r>
              <a:rPr lang="en-US" altLang="en-US" sz="2400" kern="1200" dirty="0">
                <a:solidFill>
                  <a:srgbClr val="000000"/>
                </a:solidFill>
                <a:latin typeface="Consolas" panose="020B0609020204030204" pitchFamily="49" charset="0"/>
                <a:ea typeface="+mn-ea"/>
                <a:cs typeface="+mn-cs"/>
              </a:rPr>
              <a:t>&lt;</a:t>
            </a:r>
            <a:r>
              <a:rPr lang="en-US" altLang="en-US" sz="2400" kern="1200" dirty="0" smtClean="0">
                <a:solidFill>
                  <a:srgbClr val="000000"/>
                </a:solidFill>
                <a:latin typeface="Consolas" panose="020B0609020204030204" pitchFamily="49" charset="0"/>
                <a:ea typeface="+mn-ea"/>
                <a:cs typeface="+mn-cs"/>
              </a:rPr>
              <a:t>s</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t</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d</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d</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e</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f.h</a:t>
            </a:r>
            <a:r>
              <a:rPr lang="en-US" altLang="en-US" sz="2400" kern="1200" dirty="0">
                <a:solidFill>
                  <a:srgbClr val="000000"/>
                </a:solidFill>
                <a:latin typeface="Consolas" panose="020B0609020204030204" pitchFamily="49" charset="0"/>
                <a:ea typeface="+mn-ea"/>
                <a:cs typeface="+mn-cs"/>
              </a:rPr>
              <a:t>&gt; </a:t>
            </a:r>
            <a:r>
              <a:rPr lang="en-US" altLang="en-US" sz="2400" kern="1200" dirty="0">
                <a:solidFill>
                  <a:srgbClr val="000000"/>
                </a:solidFill>
                <a:latin typeface="Arial (Body)"/>
                <a:ea typeface="+mn-ea"/>
                <a:cs typeface="+mn-cs"/>
              </a:rPr>
              <a:t>in your program.]</a:t>
            </a:r>
          </a:p>
        </p:txBody>
      </p:sp>
    </p:spTree>
    <p:extLst>
      <p:ext uri="{BB962C8B-B14F-4D97-AF65-F5344CB8AC3E}">
        <p14:creationId xmlns:p14="http://schemas.microsoft.com/office/powerpoint/2010/main" val="1016651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(3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Aft>
                <a:spcPct val="0"/>
              </a:spcAft>
              <a:buNone/>
              <a:tabLst/>
              <a:defRPr/>
            </a:pPr>
            <a:r>
              <a:rPr lang="en-US" sz="2400" b="1" kern="1200" dirty="0">
                <a:solidFill>
                  <a:srgbClr val="000000"/>
                </a:solidFill>
                <a:latin typeface="Arial (Body)"/>
                <a:ea typeface="+mn-ea"/>
                <a:cs typeface="+mn-cs"/>
              </a:rPr>
              <a:t>Initializing an Array in a Definition with an Initializer List</a:t>
            </a:r>
          </a:p>
          <a:p>
            <a:pPr marL="255651" lvl="0" indent="-255651">
              <a:spcAft>
                <a:spcPct val="0"/>
              </a:spcAft>
              <a:tabLst/>
              <a:defRPr/>
            </a:pPr>
            <a:r>
              <a:rPr lang="en-US" sz="2400" kern="1200" dirty="0">
                <a:solidFill>
                  <a:srgbClr val="000000"/>
                </a:solidFill>
                <a:latin typeface="Arial (Body)"/>
                <a:ea typeface="+mn-ea"/>
                <a:cs typeface="+mn-cs"/>
              </a:rPr>
              <a:t>The elements of an array can also be initialized when the array is defined by following the definition with an equals sign and braces, </a:t>
            </a:r>
            <a:r>
              <a:rPr lang="en-US" sz="2400" kern="1200" dirty="0">
                <a:solidFill>
                  <a:srgbClr val="000000"/>
                </a:solidFill>
                <a:latin typeface="Consolas" panose="020B0609020204030204" pitchFamily="49" charset="0"/>
                <a:ea typeface="+mn-ea"/>
                <a:cs typeface="+mn-cs"/>
              </a:rPr>
              <a:t>{}</a:t>
            </a:r>
            <a:r>
              <a:rPr lang="en-US" sz="2400" kern="1200" dirty="0">
                <a:solidFill>
                  <a:srgbClr val="000000"/>
                </a:solidFill>
                <a:latin typeface="Arial (Body)"/>
                <a:ea typeface="+mn-ea"/>
                <a:cs typeface="+mn-cs"/>
              </a:rPr>
              <a:t>, containing a comma-separated list of </a:t>
            </a:r>
            <a:r>
              <a:rPr lang="en-US" sz="2400" b="1" kern="1200" dirty="0">
                <a:solidFill>
                  <a:srgbClr val="000000"/>
                </a:solidFill>
                <a:latin typeface="Arial (Body)"/>
                <a:ea typeface="+mn-ea"/>
                <a:cs typeface="+mn-cs"/>
              </a:rPr>
              <a:t>array </a:t>
            </a:r>
            <a:r>
              <a:rPr lang="en-US" sz="2400" b="1" kern="1200" dirty="0" smtClean="0">
                <a:solidFill>
                  <a:srgbClr val="000000"/>
                </a:solidFill>
                <a:latin typeface="Arial (Body)"/>
                <a:ea typeface="+mn-ea"/>
                <a:cs typeface="+mn-cs"/>
              </a:rPr>
              <a:t>initializers</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Figure 6.4 initializes an integer array with five values and prints the array in tabular format.</a:t>
            </a:r>
          </a:p>
        </p:txBody>
      </p:sp>
    </p:spTree>
    <p:extLst>
      <p:ext uri="{BB962C8B-B14F-4D97-AF65-F5344CB8AC3E}">
        <p14:creationId xmlns:p14="http://schemas.microsoft.com/office/powerpoint/2010/main" val="3768414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smtClean="0"/>
              <a:t>Figure </a:t>
            </a:r>
            <a:r>
              <a:rPr lang="en-US" dirty="0"/>
              <a:t>6.4 Initializing the Elements of an Array with an Initializer </a:t>
            </a:r>
            <a:r>
              <a:rPr lang="en-US" dirty="0" smtClean="0"/>
              <a:t>List </a:t>
            </a:r>
            <a:r>
              <a:rPr lang="en-US" sz="2000" b="0" dirty="0" smtClean="0"/>
              <a:t>(1 of 2)</a:t>
            </a:r>
            <a:endParaRPr lang="en-US" sz="2000" b="0" dirty="0">
              <a:latin typeface="Times New Roman" panose="02020603050405020304" pitchFamily="18" charset="0"/>
            </a:endParaRPr>
          </a:p>
        </p:txBody>
      </p:sp>
      <p:pic>
        <p:nvPicPr>
          <p:cNvPr id="4" name="Picture 3" descr="The computer code has 17 lines. The lines read as follows. Line 1. forward slash forward slash F i g period 6 period 4 colon f i g right parenthesis 6 underscore 0 4 period c. Line 2. forward slash forward slash Initializing the elements of an array with an initializer list period. Line 3. hash include left angle bracket s t d i o period h right angle bracket. Line 4. blank. Line 5. forward slash forward slash function main begins program execution. Line 6. i n t main left parenthesis void right parenthesis. Line 7. left brace. Line 8, indented once. forward slash forward slash use initializer list to initialize array n. Line 9, indented once. i n t, n left bracket 5 right bracket equals left brace 32 comma 27 comma 64 comma 18 comma 95 right brace semicolon. Lines 8 and 9 are highlighted. Line 10. blank. Line 11, indented once. print f left parenthesis double quote percent sign s percent sign 13 s back slash n double quote comma double quote Element double quote comma double quote Value double quote right parenthesis semicolon. Line 12. blank. Line 13, indented once. forward slash forward slash output contents of array in tabular format. Line 14, indented once. for left parenthesis size underscore t i equals 0 semicolon i less than sign 5 semicolon plus plus i right parenthesis left brace. Line 15, indented twice. print f left parenthesis double quote percent sign 7 u percent sign 13 d back slash n double quote comma i comma n left bracket i right bracket right parenthesis semicolon. Line 16, indented once. right brace. Line 17. right brace. Double forward slashes and comments are in green text. Words hash include, I n t, void, for, and size t are in blue text. Integers and double quotes plus characters within are in cyan text.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974" b="33014"/>
          <a:stretch/>
        </p:blipFill>
        <p:spPr>
          <a:xfrm>
            <a:off x="537585" y="2062028"/>
            <a:ext cx="8068830" cy="3866203"/>
          </a:xfrm>
          <a:prstGeom prst="rect">
            <a:avLst/>
          </a:prstGeom>
          <a:noFill/>
          <a:ln>
            <a:noFill/>
          </a:ln>
        </p:spPr>
      </p:pic>
    </p:spTree>
    <p:extLst>
      <p:ext uri="{BB962C8B-B14F-4D97-AF65-F5344CB8AC3E}">
        <p14:creationId xmlns:p14="http://schemas.microsoft.com/office/powerpoint/2010/main" val="30088755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6.4 Initializing the Elements of an Array with an Initializer List </a:t>
            </a:r>
            <a:r>
              <a:rPr lang="en-US" sz="2000" b="0" dirty="0" smtClean="0"/>
              <a:t>(2 </a:t>
            </a:r>
            <a:r>
              <a:rPr lang="en-US" sz="2000" b="0" dirty="0"/>
              <a:t>of 2)</a:t>
            </a:r>
            <a:endParaRPr lang="en-US" dirty="0"/>
          </a:p>
        </p:txBody>
      </p:sp>
      <p:pic>
        <p:nvPicPr>
          <p:cNvPr id="5" name="Picture 4" descr="The code output has 5 rows and 2 columns. The columns have the following headings from left to right. Element, Value. The row entries are as follows. Row 1. 0, 32. Row 2. 1, 27. Row 3. 2, 64. Row 4. 3, 18. Row 5. 4, 95."/>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113" t="5283" r="1113" b="68931"/>
          <a:stretch/>
        </p:blipFill>
        <p:spPr>
          <a:xfrm>
            <a:off x="627374" y="2452647"/>
            <a:ext cx="7889250" cy="1607651"/>
          </a:xfrm>
          <a:prstGeom prst="rect">
            <a:avLst/>
          </a:prstGeom>
          <a:noFill/>
          <a:ln>
            <a:noFill/>
          </a:ln>
        </p:spPr>
      </p:pic>
    </p:spTree>
    <p:extLst>
      <p:ext uri="{BB962C8B-B14F-4D97-AF65-F5344CB8AC3E}">
        <p14:creationId xmlns:p14="http://schemas.microsoft.com/office/powerpoint/2010/main" val="12563861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(4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If there are </a:t>
            </a:r>
            <a:r>
              <a:rPr lang="en-US" altLang="en-US" sz="2400" b="1" kern="1200" dirty="0">
                <a:solidFill>
                  <a:srgbClr val="000000"/>
                </a:solidFill>
                <a:latin typeface="Arial (Body)"/>
                <a:ea typeface="+mn-ea"/>
                <a:cs typeface="+mn-cs"/>
              </a:rPr>
              <a:t>fewer</a:t>
            </a:r>
            <a:r>
              <a:rPr lang="en-US" altLang="en-US" sz="2400" kern="1200" dirty="0">
                <a:solidFill>
                  <a:srgbClr val="000000"/>
                </a:solidFill>
                <a:latin typeface="Arial (Body)"/>
                <a:ea typeface="+mn-ea"/>
                <a:cs typeface="+mn-cs"/>
              </a:rPr>
              <a:t> initializers than elements in the array, the remaining elements are initialized to </a:t>
            </a:r>
            <a:r>
              <a:rPr lang="en-US" altLang="en-US" sz="2400" kern="1200" dirty="0" smtClean="0">
                <a:solidFill>
                  <a:srgbClr val="000000"/>
                </a:solidFill>
                <a:latin typeface="Arial (Body)"/>
                <a:ea typeface="+mn-ea"/>
                <a:cs typeface="+mn-cs"/>
              </a:rPr>
              <a:t>zero.</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For example, the elements of the array </a:t>
            </a:r>
            <a:r>
              <a:rPr lang="en-US" altLang="en-US" sz="2400" kern="1200" dirty="0">
                <a:solidFill>
                  <a:srgbClr val="000000"/>
                </a:solidFill>
                <a:latin typeface="Consolas" panose="020B0609020204030204" pitchFamily="49" charset="0"/>
                <a:ea typeface="+mn-ea"/>
                <a:cs typeface="+mn-cs"/>
              </a:rPr>
              <a:t>n</a:t>
            </a:r>
            <a:r>
              <a:rPr lang="en-US" altLang="en-US" sz="2400" kern="1200" dirty="0">
                <a:solidFill>
                  <a:srgbClr val="000000"/>
                </a:solidFill>
                <a:latin typeface="Arial (Body)"/>
                <a:ea typeface="+mn-ea"/>
                <a:cs typeface="+mn-cs"/>
              </a:rPr>
              <a:t>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6.3 (see slide 19) </a:t>
            </a:r>
            <a:r>
              <a:rPr lang="en-US" altLang="en-US" sz="2400" kern="1200" dirty="0">
                <a:solidFill>
                  <a:srgbClr val="000000"/>
                </a:solidFill>
                <a:latin typeface="Arial (Body)"/>
                <a:ea typeface="+mn-ea"/>
                <a:cs typeface="+mn-cs"/>
              </a:rPr>
              <a:t>could have been initialized to zero as </a:t>
            </a:r>
            <a:r>
              <a:rPr lang="en-US" altLang="en-US" sz="2400" kern="1200" dirty="0" smtClean="0">
                <a:solidFill>
                  <a:srgbClr val="000000"/>
                </a:solidFill>
                <a:latin typeface="Arial (Body)"/>
                <a:ea typeface="+mn-ea"/>
                <a:cs typeface="+mn-cs"/>
              </a:rPr>
              <a:t>follows:</a:t>
            </a:r>
            <a:endParaRPr lang="en-US" altLang="en-US" sz="2400" b="1" kern="1200" dirty="0" smtClean="0">
              <a:solidFill>
                <a:srgbClr val="000000"/>
              </a:solidFill>
              <a:latin typeface="Arial (Body)"/>
              <a:ea typeface="+mn-ea"/>
              <a:cs typeface="+mn-cs"/>
            </a:endParaRPr>
          </a:p>
        </p:txBody>
      </p:sp>
      <p:pic>
        <p:nvPicPr>
          <p:cNvPr id="5" name="Picture 4" descr="The computer code has 2 lines. Line 1. Forward slash forward slash initializes entire array to zero. Line 2. i n t n left bracket 10 right bracket equals left brace 0 right brace."/>
          <p:cNvPicPr>
            <a:picLocks noChangeAspect="1"/>
          </p:cNvPicPr>
          <p:nvPr/>
        </p:nvPicPr>
        <p:blipFill>
          <a:blip r:embed="rId2"/>
          <a:stretch>
            <a:fillRect/>
          </a:stretch>
        </p:blipFill>
        <p:spPr>
          <a:xfrm>
            <a:off x="1166026" y="3797276"/>
            <a:ext cx="5719266" cy="934691"/>
          </a:xfrm>
          <a:prstGeom prst="rect">
            <a:avLst/>
          </a:prstGeom>
        </p:spPr>
      </p:pic>
      <p:sp>
        <p:nvSpPr>
          <p:cNvPr id="4" name="Text Placeholder 3"/>
          <p:cNvSpPr>
            <a:spLocks noGrp="1"/>
          </p:cNvSpPr>
          <p:nvPr>
            <p:ph type="body" idx="2"/>
          </p:nvPr>
        </p:nvSpPr>
        <p:spPr>
          <a:xfrm>
            <a:off x="457200" y="4705387"/>
            <a:ext cx="8229600" cy="1576639"/>
          </a:xfrm>
        </p:spPr>
        <p:txBody>
          <a:bodyPr/>
          <a:lstStyle/>
          <a:p>
            <a:pPr lvl="0"/>
            <a:r>
              <a:rPr lang="en-US" altLang="en-US" sz="2400" kern="1200" dirty="0">
                <a:solidFill>
                  <a:srgbClr val="000000"/>
                </a:solidFill>
                <a:latin typeface="+mn-lt"/>
              </a:rPr>
              <a:t>This </a:t>
            </a:r>
            <a:r>
              <a:rPr lang="en-US" altLang="en-US" sz="2400" b="1" kern="1200" dirty="0">
                <a:solidFill>
                  <a:srgbClr val="000000"/>
                </a:solidFill>
                <a:latin typeface="+mn-lt"/>
              </a:rPr>
              <a:t>explicitly</a:t>
            </a:r>
            <a:r>
              <a:rPr lang="en-US" altLang="en-US" sz="2400" kern="1200" dirty="0">
                <a:solidFill>
                  <a:srgbClr val="000000"/>
                </a:solidFill>
                <a:latin typeface="+mn-lt"/>
              </a:rPr>
              <a:t> initializes the first element to zero and initializes the remaining nine elements to zero because there are fewer initializers than there are elements in the array</a:t>
            </a:r>
            <a:r>
              <a:rPr lang="en-US" altLang="en-US" sz="2400" kern="1200" dirty="0" smtClean="0">
                <a:solidFill>
                  <a:srgbClr val="000000"/>
                </a:solidFill>
                <a:latin typeface="+mn-lt"/>
              </a:rPr>
              <a:t>.</a:t>
            </a:r>
            <a:endParaRPr lang="en-US" sz="2400" dirty="0">
              <a:latin typeface="+mn-lt"/>
            </a:endParaRPr>
          </a:p>
        </p:txBody>
      </p:sp>
    </p:spTree>
    <p:extLst>
      <p:ext uri="{BB962C8B-B14F-4D97-AF65-F5344CB8AC3E}">
        <p14:creationId xmlns:p14="http://schemas.microsoft.com/office/powerpoint/2010/main" val="30693736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(5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It’s important to remember that arrays are not automatically initialized to </a:t>
            </a:r>
            <a:r>
              <a:rPr lang="en-US" altLang="en-US" sz="2400" kern="1200" dirty="0" smtClean="0">
                <a:solidFill>
                  <a:srgbClr val="000000"/>
                </a:solidFill>
                <a:latin typeface="Arial (Body)"/>
                <a:ea typeface="+mn-ea"/>
                <a:cs typeface="+mn-cs"/>
              </a:rPr>
              <a:t>zero.</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You must at least initialize the first element to zero for the remaining elements to be automatically </a:t>
            </a:r>
            <a:r>
              <a:rPr lang="en-US" altLang="en-US" sz="2400" kern="1200" dirty="0" smtClean="0">
                <a:solidFill>
                  <a:srgbClr val="000000"/>
                </a:solidFill>
                <a:latin typeface="Arial (Body)"/>
                <a:ea typeface="+mn-ea"/>
                <a:cs typeface="+mn-cs"/>
              </a:rPr>
              <a:t>zeroed.</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Array elements are initialized before program startup for </a:t>
            </a:r>
            <a:r>
              <a:rPr lang="en-US" altLang="en-US" sz="2400" kern="1200" dirty="0">
                <a:solidFill>
                  <a:srgbClr val="000000"/>
                </a:solidFill>
                <a:latin typeface="Consolas" panose="020B0609020204030204" pitchFamily="49" charset="0"/>
                <a:ea typeface="+mn-ea"/>
                <a:cs typeface="+mn-cs"/>
              </a:rPr>
              <a:t>static</a:t>
            </a:r>
            <a:r>
              <a:rPr lang="en-US" altLang="en-US" sz="2400" kern="1200" dirty="0">
                <a:solidFill>
                  <a:srgbClr val="000000"/>
                </a:solidFill>
                <a:latin typeface="Arial (Body)"/>
                <a:ea typeface="+mn-ea"/>
                <a:cs typeface="+mn-cs"/>
              </a:rPr>
              <a:t> arrays and at runtime for </a:t>
            </a:r>
            <a:r>
              <a:rPr lang="en-US" altLang="en-US" sz="2400" b="1" kern="1200" dirty="0">
                <a:solidFill>
                  <a:srgbClr val="000000"/>
                </a:solidFill>
                <a:latin typeface="Arial (Body)"/>
                <a:ea typeface="+mn-ea"/>
                <a:cs typeface="+mn-cs"/>
              </a:rPr>
              <a:t>automatic</a:t>
            </a:r>
            <a:r>
              <a:rPr lang="en-US" altLang="en-US" sz="2400" kern="1200" dirty="0">
                <a:solidFill>
                  <a:srgbClr val="000000"/>
                </a:solidFill>
                <a:latin typeface="Arial (Body)"/>
                <a:ea typeface="+mn-ea"/>
                <a:cs typeface="+mn-cs"/>
              </a:rPr>
              <a:t> arrays.</a:t>
            </a:r>
          </a:p>
        </p:txBody>
      </p:sp>
    </p:spTree>
    <p:extLst>
      <p:ext uri="{BB962C8B-B14F-4D97-AF65-F5344CB8AC3E}">
        <p14:creationId xmlns:p14="http://schemas.microsoft.com/office/powerpoint/2010/main" val="3507543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Common Programming Error 6.1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Forgetting to initialize the elements of an array.</a:t>
            </a:r>
          </a:p>
        </p:txBody>
      </p:sp>
    </p:spTree>
    <p:extLst>
      <p:ext uri="{BB962C8B-B14F-4D97-AF65-F5344CB8AC3E}">
        <p14:creationId xmlns:p14="http://schemas.microsoft.com/office/powerpoint/2010/main" val="1797518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(6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000244"/>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array </a:t>
            </a:r>
            <a:r>
              <a:rPr lang="en-US" altLang="en-US" sz="2400" kern="1200" dirty="0" smtClean="0">
                <a:solidFill>
                  <a:srgbClr val="000000"/>
                </a:solidFill>
                <a:latin typeface="Arial (Body)"/>
                <a:ea typeface="+mn-ea"/>
                <a:cs typeface="+mn-cs"/>
              </a:rPr>
              <a:t>definition</a:t>
            </a:r>
            <a:endParaRPr lang="en-US" altLang="en-US" sz="2400" kern="1200" dirty="0">
              <a:solidFill>
                <a:srgbClr val="000000"/>
              </a:solidFill>
              <a:latin typeface="Arial (Body)"/>
              <a:ea typeface="+mn-ea"/>
              <a:cs typeface="+mn-cs"/>
            </a:endParaRPr>
          </a:p>
          <a:p>
            <a:pPr marL="743001" lvl="1" indent="-255651">
              <a:spcAft>
                <a:spcPct val="0"/>
              </a:spcAft>
            </a:pPr>
            <a:r>
              <a:rPr lang="pt-BR" altLang="en-US" sz="2400" b="1" kern="1200" dirty="0" smtClean="0">
                <a:solidFill>
                  <a:srgbClr val="000000"/>
                </a:solidFill>
                <a:latin typeface="Arial (Body)"/>
                <a:ea typeface="+mn-ea"/>
                <a:cs typeface="+mn-cs"/>
              </a:rPr>
              <a:t> </a:t>
            </a:r>
            <a:endParaRPr lang="pt-BR" altLang="en-US" sz="2400" b="1" kern="1200" dirty="0">
              <a:solidFill>
                <a:srgbClr val="000000"/>
              </a:solidFill>
              <a:latin typeface="Arial (Body)"/>
              <a:ea typeface="+mn-ea"/>
              <a:cs typeface="+mn-cs"/>
            </a:endParaRPr>
          </a:p>
        </p:txBody>
      </p:sp>
      <p:pic>
        <p:nvPicPr>
          <p:cNvPr id="5" name="Picture 4" descr="The computer code reads as follows. i n t, n left bracket 5 right bracket equals left brace 32, 27, 64, 18, 95, 14 right brace semicolon."/>
          <p:cNvPicPr>
            <a:picLocks noChangeAspect="1"/>
          </p:cNvPicPr>
          <p:nvPr/>
        </p:nvPicPr>
        <p:blipFill rotWithShape="1">
          <a:blip r:embed="rId2"/>
          <a:srcRect l="5524"/>
          <a:stretch/>
        </p:blipFill>
        <p:spPr>
          <a:xfrm>
            <a:off x="1401875" y="2071580"/>
            <a:ext cx="6246095" cy="645903"/>
          </a:xfrm>
          <a:prstGeom prst="rect">
            <a:avLst/>
          </a:prstGeom>
        </p:spPr>
      </p:pic>
      <p:sp>
        <p:nvSpPr>
          <p:cNvPr id="4" name="Text Placeholder 3"/>
          <p:cNvSpPr>
            <a:spLocks noGrp="1"/>
          </p:cNvSpPr>
          <p:nvPr>
            <p:ph type="body" idx="2"/>
          </p:nvPr>
        </p:nvSpPr>
        <p:spPr>
          <a:xfrm>
            <a:off x="457200" y="2600445"/>
            <a:ext cx="8229600" cy="889516"/>
          </a:xfrm>
        </p:spPr>
        <p:txBody>
          <a:bodyPr/>
          <a:lstStyle/>
          <a:p>
            <a:pPr marL="255600" lvl="0" indent="0">
              <a:buNone/>
            </a:pPr>
            <a:r>
              <a:rPr lang="en-US" altLang="en-US" sz="2400" kern="1200" dirty="0">
                <a:solidFill>
                  <a:srgbClr val="000000"/>
                </a:solidFill>
                <a:latin typeface="Arial (Body)"/>
              </a:rPr>
              <a:t>causes a syntax error because there are six initializers and </a:t>
            </a:r>
            <a:r>
              <a:rPr lang="en-US" altLang="en-US" sz="2400" b="1" kern="1200" dirty="0">
                <a:solidFill>
                  <a:srgbClr val="000000"/>
                </a:solidFill>
                <a:latin typeface="Arial (Body)"/>
              </a:rPr>
              <a:t>only</a:t>
            </a:r>
            <a:r>
              <a:rPr lang="en-US" altLang="en-US" sz="2400" kern="1200" dirty="0">
                <a:solidFill>
                  <a:srgbClr val="000000"/>
                </a:solidFill>
                <a:latin typeface="Arial (Body)"/>
              </a:rPr>
              <a:t> five array elements</a:t>
            </a:r>
            <a:r>
              <a:rPr lang="en-US" altLang="en-US" sz="2400" kern="1200" dirty="0" smtClean="0">
                <a:solidFill>
                  <a:srgbClr val="000000"/>
                </a:solidFill>
                <a:latin typeface="Arial (Body)"/>
              </a:rPr>
              <a:t>.</a:t>
            </a:r>
            <a:endParaRPr lang="en-US" sz="2400" dirty="0"/>
          </a:p>
        </p:txBody>
      </p:sp>
    </p:spTree>
    <p:extLst>
      <p:ext uri="{BB962C8B-B14F-4D97-AF65-F5344CB8AC3E}">
        <p14:creationId xmlns:p14="http://schemas.microsoft.com/office/powerpoint/2010/main" val="842116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Common Programming Error 6.2</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1246517"/>
          </a:xfrm>
        </p:spPr>
        <p:txBody>
          <a:bodyPr/>
          <a:lstStyle/>
          <a:p>
            <a:pPr marL="0" indent="0">
              <a:buNone/>
            </a:pPr>
            <a:r>
              <a:rPr lang="en-US" sz="2400" dirty="0">
                <a:latin typeface="+mn-lt"/>
              </a:rPr>
              <a:t>It’s a syntax error to provide more initializers in an array initializer list than there </a:t>
            </a:r>
            <a:r>
              <a:rPr lang="en-US" sz="2400" dirty="0" smtClean="0">
                <a:latin typeface="+mn-lt"/>
              </a:rPr>
              <a:t>are elements </a:t>
            </a:r>
            <a:r>
              <a:rPr lang="en-US" sz="2400" dirty="0">
                <a:latin typeface="+mn-lt"/>
              </a:rPr>
              <a:t>in the array—for example, </a:t>
            </a:r>
          </a:p>
        </p:txBody>
      </p:sp>
      <p:graphicFrame>
        <p:nvGraphicFramePr>
          <p:cNvPr id="5" name="Object 4" descr="I n t n left bracket 3 right bracket = left brace 32 comma 27 comma 64 comma 18 right brace semicolon."/>
          <p:cNvGraphicFramePr>
            <a:graphicFrameLocks noChangeAspect="1"/>
          </p:cNvGraphicFramePr>
          <p:nvPr>
            <p:extLst>
              <p:ext uri="{D42A27DB-BD31-4B8C-83A1-F6EECF244321}">
                <p14:modId xmlns:p14="http://schemas.microsoft.com/office/powerpoint/2010/main" val="3953224947"/>
              </p:ext>
            </p:extLst>
          </p:nvPr>
        </p:nvGraphicFramePr>
        <p:xfrm>
          <a:off x="1847529" y="2428333"/>
          <a:ext cx="4009290" cy="494974"/>
        </p:xfrm>
        <a:graphic>
          <a:graphicData uri="http://schemas.openxmlformats.org/presentationml/2006/ole">
            <mc:AlternateContent xmlns:mc="http://schemas.openxmlformats.org/markup-compatibility/2006">
              <mc:Choice xmlns:v="urn:schemas-microsoft-com:vml" Requires="v">
                <p:oleObj spid="_x0000_s9633" name="Equation" r:id="rId3" imgW="2057400" imgH="253800" progId="Equation.DSMT4">
                  <p:embed/>
                </p:oleObj>
              </mc:Choice>
              <mc:Fallback>
                <p:oleObj name="Equation" r:id="rId3" imgW="2057400" imgH="253800" progId="Equation.DSMT4">
                  <p:embed/>
                  <p:pic>
                    <p:nvPicPr>
                      <p:cNvPr id="0" name=""/>
                      <p:cNvPicPr/>
                      <p:nvPr/>
                    </p:nvPicPr>
                    <p:blipFill>
                      <a:blip r:embed="rId4"/>
                      <a:stretch>
                        <a:fillRect/>
                      </a:stretch>
                    </p:blipFill>
                    <p:spPr>
                      <a:xfrm>
                        <a:off x="1847529" y="2428333"/>
                        <a:ext cx="4009290" cy="494974"/>
                      </a:xfrm>
                      <a:prstGeom prst="rect">
                        <a:avLst/>
                      </a:prstGeom>
                    </p:spPr>
                  </p:pic>
                </p:oleObj>
              </mc:Fallback>
            </mc:AlternateContent>
          </a:graphicData>
        </a:graphic>
      </p:graphicFrame>
      <p:sp>
        <p:nvSpPr>
          <p:cNvPr id="4" name="Text Placeholder 3"/>
          <p:cNvSpPr>
            <a:spLocks noGrp="1"/>
          </p:cNvSpPr>
          <p:nvPr>
            <p:ph type="body" idx="2"/>
          </p:nvPr>
        </p:nvSpPr>
        <p:spPr>
          <a:xfrm>
            <a:off x="457200" y="2376577"/>
            <a:ext cx="8229600" cy="1229265"/>
          </a:xfrm>
        </p:spPr>
        <p:txBody>
          <a:bodyPr/>
          <a:lstStyle/>
          <a:p>
            <a:pPr marL="0" indent="5313363">
              <a:buNone/>
            </a:pPr>
            <a:r>
              <a:rPr lang="en-US" sz="2400" dirty="0">
                <a:latin typeface="+mn-lt"/>
              </a:rPr>
              <a:t>is a syntax error, because there are four initializers but only three array elements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310799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 </a:t>
            </a:r>
            <a:r>
              <a:rPr lang="en-US" sz="2000" b="0" dirty="0"/>
              <a:t>(2 of 2)</a:t>
            </a:r>
            <a:endParaRPr lang="en-US" dirty="0"/>
          </a:p>
        </p:txBody>
      </p:sp>
      <p:sp>
        <p:nvSpPr>
          <p:cNvPr id="5" name="Text Placeholder 4"/>
          <p:cNvSpPr>
            <a:spLocks noGrp="1"/>
          </p:cNvSpPr>
          <p:nvPr>
            <p:ph type="body" idx="1"/>
          </p:nvPr>
        </p:nvSpPr>
        <p:spPr/>
        <p:txBody>
          <a:bodyPr/>
          <a:lstStyle/>
          <a:p>
            <a:r>
              <a:rPr lang="en-US" sz="2400" dirty="0">
                <a:latin typeface="+mn-lt"/>
              </a:rPr>
              <a:t>Define and manipulate multidimensional arrays.</a:t>
            </a:r>
          </a:p>
          <a:p>
            <a:r>
              <a:rPr lang="en-US" sz="2400" dirty="0">
                <a:latin typeface="+mn-lt"/>
              </a:rPr>
              <a:t>Create variable-length arrays whose size is determined at execution time.</a:t>
            </a:r>
          </a:p>
          <a:p>
            <a:r>
              <a:rPr lang="en-US" sz="2400" dirty="0">
                <a:latin typeface="+mn-lt"/>
              </a:rPr>
              <a:t>Understand security issues related to input with </a:t>
            </a:r>
            <a:r>
              <a:rPr lang="en-US" sz="2400" dirty="0">
                <a:latin typeface="Consolas" panose="020B0609020204030204" pitchFamily="49" charset="0"/>
              </a:rPr>
              <a:t>scanf</a:t>
            </a:r>
            <a:r>
              <a:rPr lang="en-US" sz="2400" dirty="0">
                <a:latin typeface="+mn-lt"/>
              </a:rPr>
              <a:t>, output with </a:t>
            </a:r>
            <a:r>
              <a:rPr lang="en-US" sz="2400" dirty="0">
                <a:latin typeface="Consolas" panose="020B0609020204030204" pitchFamily="49" charset="0"/>
              </a:rPr>
              <a:t>printf</a:t>
            </a:r>
            <a:r>
              <a:rPr lang="en-US" sz="2400" dirty="0">
                <a:latin typeface="+mn-lt"/>
              </a:rPr>
              <a:t> and arrays.</a:t>
            </a:r>
          </a:p>
        </p:txBody>
      </p:sp>
    </p:spTree>
    <p:extLst>
      <p:ext uri="{BB962C8B-B14F-4D97-AF65-F5344CB8AC3E}">
        <p14:creationId xmlns:p14="http://schemas.microsoft.com/office/powerpoint/2010/main" val="1866383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(7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300600"/>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If the array size is </a:t>
            </a:r>
            <a:r>
              <a:rPr lang="en-US" altLang="en-US" sz="2400" b="1" kern="1200" dirty="0">
                <a:solidFill>
                  <a:srgbClr val="000000"/>
                </a:solidFill>
                <a:latin typeface="Arial (Body)"/>
                <a:ea typeface="+mn-ea"/>
                <a:cs typeface="+mn-cs"/>
              </a:rPr>
              <a:t>omitted</a:t>
            </a:r>
            <a:r>
              <a:rPr lang="en-US" altLang="en-US" sz="2400" kern="1200" dirty="0">
                <a:solidFill>
                  <a:srgbClr val="000000"/>
                </a:solidFill>
                <a:latin typeface="Arial (Body)"/>
                <a:ea typeface="+mn-ea"/>
                <a:cs typeface="+mn-cs"/>
              </a:rPr>
              <a:t> from a definition with an initializer list, the number of elements in the array will be the number of elements in the initializer </a:t>
            </a:r>
            <a:r>
              <a:rPr lang="en-US" altLang="en-US" sz="2400" kern="1200" dirty="0" smtClean="0">
                <a:solidFill>
                  <a:srgbClr val="000000"/>
                </a:solidFill>
                <a:latin typeface="Arial (Body)"/>
                <a:ea typeface="+mn-ea"/>
                <a:cs typeface="+mn-cs"/>
              </a:rPr>
              <a:t>list.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For </a:t>
            </a:r>
            <a:r>
              <a:rPr lang="en-US" altLang="en-US" sz="2400" kern="1200" dirty="0" smtClean="0">
                <a:solidFill>
                  <a:srgbClr val="000000"/>
                </a:solidFill>
                <a:latin typeface="Arial (Body)"/>
                <a:ea typeface="+mn-ea"/>
                <a:cs typeface="+mn-cs"/>
              </a:rPr>
              <a:t>example,</a:t>
            </a:r>
          </a:p>
          <a:p>
            <a:pPr marL="742569" lvl="1" indent="-255651">
              <a:spcAft>
                <a:spcPct val="0"/>
              </a:spcAft>
            </a:pPr>
            <a:r>
              <a:rPr lang="en-US" altLang="en-US" sz="2400" kern="1200" dirty="0">
                <a:solidFill>
                  <a:srgbClr val="000000"/>
                </a:solidFill>
                <a:latin typeface="Arial (Body)"/>
                <a:ea typeface="+mn-ea"/>
                <a:cs typeface="+mn-cs"/>
              </a:rPr>
              <a:t> </a:t>
            </a:r>
          </a:p>
        </p:txBody>
      </p:sp>
      <p:pic>
        <p:nvPicPr>
          <p:cNvPr id="5" name="Picture 4" descr="The computer code reads as follows. i n t n left bracket right bracket equals left brace 1, 2, 3, 4, 5 right brace."/>
          <p:cNvPicPr>
            <a:picLocks noChangeAspect="1"/>
          </p:cNvPicPr>
          <p:nvPr/>
        </p:nvPicPr>
        <p:blipFill rotWithShape="1">
          <a:blip r:embed="rId2"/>
          <a:srcRect l="7405" b="12918"/>
          <a:stretch/>
        </p:blipFill>
        <p:spPr>
          <a:xfrm>
            <a:off x="1369059" y="3354655"/>
            <a:ext cx="4475808" cy="551386"/>
          </a:xfrm>
          <a:prstGeom prst="rect">
            <a:avLst/>
          </a:prstGeom>
        </p:spPr>
      </p:pic>
      <p:sp>
        <p:nvSpPr>
          <p:cNvPr id="4" name="Text Placeholder 3"/>
          <p:cNvSpPr>
            <a:spLocks noGrp="1"/>
          </p:cNvSpPr>
          <p:nvPr>
            <p:ph type="body" idx="2"/>
          </p:nvPr>
        </p:nvSpPr>
        <p:spPr>
          <a:xfrm>
            <a:off x="457200" y="3963569"/>
            <a:ext cx="8229600" cy="838200"/>
          </a:xfrm>
        </p:spPr>
        <p:txBody>
          <a:bodyPr/>
          <a:lstStyle/>
          <a:p>
            <a:pPr marL="255600" lvl="0" indent="0">
              <a:buNone/>
            </a:pPr>
            <a:r>
              <a:rPr lang="en-US" altLang="en-US" sz="2400" kern="1200" dirty="0">
                <a:solidFill>
                  <a:srgbClr val="000000"/>
                </a:solidFill>
                <a:latin typeface="Arial (Body)"/>
              </a:rPr>
              <a:t>would create a five-element array initialized with the indicated values</a:t>
            </a:r>
            <a:r>
              <a:rPr lang="en-US" altLang="en-US" sz="2400" kern="1200" dirty="0" smtClean="0">
                <a:solidFill>
                  <a:srgbClr val="000000"/>
                </a:solidFill>
                <a:latin typeface="Arial (Body)"/>
              </a:rPr>
              <a:t>.</a:t>
            </a:r>
            <a:endParaRPr lang="en-US" sz="2400" dirty="0"/>
          </a:p>
        </p:txBody>
      </p:sp>
    </p:spTree>
    <p:extLst>
      <p:ext uri="{BB962C8B-B14F-4D97-AF65-F5344CB8AC3E}">
        <p14:creationId xmlns:p14="http://schemas.microsoft.com/office/powerpoint/2010/main" val="12382134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(8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0" lvl="0" indent="0">
              <a:spcAft>
                <a:spcPct val="0"/>
              </a:spcAft>
              <a:buNone/>
              <a:tabLst/>
              <a:defRPr/>
            </a:pPr>
            <a:r>
              <a:rPr lang="en-US" sz="2400" b="1" kern="1200" dirty="0">
                <a:solidFill>
                  <a:srgbClr val="000000"/>
                </a:solidFill>
                <a:latin typeface="Arial (Body)"/>
                <a:ea typeface="+mn-ea"/>
                <a:cs typeface="+mn-cs"/>
              </a:rPr>
              <a:t>Specifying an Array’s Size with a Symbolic Constant and Initializing Array Elements with Calculations</a:t>
            </a:r>
          </a:p>
          <a:p>
            <a:pPr marL="255651" lvl="0" indent="-255651">
              <a:spcAft>
                <a:spcPct val="0"/>
              </a:spcAft>
              <a:tabLst/>
              <a:defRPr/>
            </a:pPr>
            <a:r>
              <a:rPr lang="en-US" sz="2400" kern="1200" dirty="0">
                <a:solidFill>
                  <a:srgbClr val="000000"/>
                </a:solidFill>
                <a:latin typeface="Arial (Body)"/>
                <a:ea typeface="+mn-ea"/>
                <a:cs typeface="+mn-cs"/>
              </a:rPr>
              <a:t>Figure 6.5 initializes the elements of a 10-element array </a:t>
            </a:r>
            <a:r>
              <a:rPr lang="en-US" sz="2400" kern="1200" dirty="0">
                <a:solidFill>
                  <a:srgbClr val="000000"/>
                </a:solidFill>
                <a:latin typeface="Consolas" panose="020B0609020204030204" pitchFamily="49" charset="0"/>
                <a:ea typeface="+mn-ea"/>
                <a:cs typeface="+mn-cs"/>
              </a:rPr>
              <a:t>s</a:t>
            </a:r>
            <a:r>
              <a:rPr lang="en-US" sz="2400" kern="1200" dirty="0">
                <a:solidFill>
                  <a:srgbClr val="000000"/>
                </a:solidFill>
                <a:latin typeface="Arial (Body)"/>
                <a:ea typeface="+mn-ea"/>
                <a:cs typeface="+mn-cs"/>
              </a:rPr>
              <a:t> to the values </a:t>
            </a:r>
            <a:r>
              <a:rPr lang="en-US" sz="2400" kern="1200" dirty="0">
                <a:solidFill>
                  <a:srgbClr val="000000"/>
                </a:solidFill>
                <a:latin typeface="Consolas" panose="020B0609020204030204" pitchFamily="49" charset="0"/>
                <a:ea typeface="+mn-ea"/>
                <a:cs typeface="+mn-cs"/>
              </a:rPr>
              <a:t>2</a:t>
            </a:r>
            <a:r>
              <a:rPr lang="en-US" sz="2400" kern="1200" dirty="0">
                <a:solidFill>
                  <a:srgbClr val="000000"/>
                </a:solidFill>
                <a:latin typeface="+mn-lt"/>
                <a:ea typeface="+mn-ea"/>
                <a:cs typeface="+mn-cs"/>
              </a:rPr>
              <a:t>,</a:t>
            </a:r>
            <a:r>
              <a:rPr lang="en-US" sz="2400" kern="1200" dirty="0">
                <a:solidFill>
                  <a:srgbClr val="000000"/>
                </a:solidFill>
                <a:latin typeface="Consolas" panose="020B0609020204030204" pitchFamily="49" charset="0"/>
                <a:ea typeface="+mn-ea"/>
                <a:cs typeface="+mn-cs"/>
              </a:rPr>
              <a:t> 4</a:t>
            </a:r>
            <a:r>
              <a:rPr lang="en-US" sz="2400" kern="1200" dirty="0">
                <a:solidFill>
                  <a:srgbClr val="000000"/>
                </a:solidFill>
                <a:latin typeface="+mn-lt"/>
                <a:ea typeface="+mn-ea"/>
                <a:cs typeface="+mn-cs"/>
              </a:rPr>
              <a:t>,</a:t>
            </a:r>
            <a:r>
              <a:rPr lang="en-US" sz="2400" kern="1200" dirty="0">
                <a:solidFill>
                  <a:srgbClr val="000000"/>
                </a:solidFill>
                <a:latin typeface="Consolas" panose="020B0609020204030204" pitchFamily="49" charset="0"/>
                <a:ea typeface="+mn-ea"/>
                <a:cs typeface="+mn-cs"/>
              </a:rPr>
              <a:t> 6</a:t>
            </a:r>
            <a:r>
              <a:rPr lang="en-US" sz="2400" kern="1200" dirty="0">
                <a:solidFill>
                  <a:srgbClr val="000000"/>
                </a:solidFill>
                <a:latin typeface="+mn-lt"/>
                <a:ea typeface="+mn-ea"/>
                <a:cs typeface="+mn-cs"/>
              </a:rPr>
              <a:t>, …, </a:t>
            </a:r>
            <a:r>
              <a:rPr lang="en-US" sz="2400" kern="1200" dirty="0">
                <a:solidFill>
                  <a:srgbClr val="000000"/>
                </a:solidFill>
                <a:latin typeface="Consolas" panose="020B0609020204030204" pitchFamily="49" charset="0"/>
                <a:ea typeface="+mn-ea"/>
                <a:cs typeface="+mn-cs"/>
              </a:rPr>
              <a:t>20 </a:t>
            </a:r>
            <a:r>
              <a:rPr lang="en-US" sz="2400" kern="1200" dirty="0">
                <a:solidFill>
                  <a:srgbClr val="000000"/>
                </a:solidFill>
                <a:latin typeface="Arial (Body)"/>
                <a:ea typeface="+mn-ea"/>
                <a:cs typeface="+mn-cs"/>
              </a:rPr>
              <a:t>and prints the array in tabular </a:t>
            </a:r>
            <a:r>
              <a:rPr lang="en-US" sz="2400" kern="1200" dirty="0" smtClean="0">
                <a:solidFill>
                  <a:srgbClr val="000000"/>
                </a:solidFill>
                <a:latin typeface="Arial (Body)"/>
                <a:ea typeface="+mn-ea"/>
                <a:cs typeface="+mn-cs"/>
              </a:rPr>
              <a:t>format.</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The values are generated by multiplying the loop counter by </a:t>
            </a:r>
            <a:r>
              <a:rPr lang="en-US" sz="2400" kern="1200" dirty="0">
                <a:solidFill>
                  <a:srgbClr val="000000"/>
                </a:solidFill>
                <a:latin typeface="Consolas" panose="020B0609020204030204" pitchFamily="49" charset="0"/>
                <a:ea typeface="+mn-ea"/>
                <a:cs typeface="+mn-cs"/>
              </a:rPr>
              <a:t>2</a:t>
            </a:r>
            <a:r>
              <a:rPr lang="en-US" sz="2400" kern="1200" dirty="0">
                <a:solidFill>
                  <a:srgbClr val="000000"/>
                </a:solidFill>
                <a:latin typeface="Arial (Body)"/>
                <a:ea typeface="+mn-ea"/>
                <a:cs typeface="+mn-cs"/>
              </a:rPr>
              <a:t> and adding </a:t>
            </a:r>
            <a:r>
              <a:rPr lang="en-US" sz="2400" kern="1200" dirty="0" smtClean="0">
                <a:solidFill>
                  <a:srgbClr val="000000"/>
                </a:solidFill>
                <a:latin typeface="Consolas" panose="020B0609020204030204" pitchFamily="49" charset="0"/>
                <a:ea typeface="+mn-ea"/>
                <a:cs typeface="+mn-cs"/>
              </a:rPr>
              <a:t>2</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5058891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39819" cy="1169521"/>
          </a:xfrm>
        </p:spPr>
        <p:txBody>
          <a:bodyPr wrap="square" tIns="91425">
            <a:spAutoFit/>
          </a:bodyPr>
          <a:lstStyle/>
          <a:p>
            <a:r>
              <a:rPr lang="en-US" sz="3200" dirty="0" smtClean="0"/>
              <a:t>Figure 6.5 Initializing the Elements of Array </a:t>
            </a:r>
            <a:r>
              <a:rPr lang="en-US" sz="3200" dirty="0" smtClean="0">
                <a:latin typeface="Consolas" panose="020B0609020204030204" pitchFamily="49" charset="0"/>
              </a:rPr>
              <a:t>s</a:t>
            </a:r>
            <a:r>
              <a:rPr lang="en-US" sz="3200" dirty="0" smtClean="0"/>
              <a:t> to the Even Integers from 2 to 10 </a:t>
            </a:r>
            <a:r>
              <a:rPr lang="en-US" sz="2000" b="0" dirty="0" smtClean="0"/>
              <a:t>(1 of 2)</a:t>
            </a:r>
            <a:endParaRPr lang="en-US" sz="2000" b="0" dirty="0">
              <a:latin typeface="Times New Roman" panose="02020603050405020304" pitchFamily="18" charset="0"/>
            </a:endParaRPr>
          </a:p>
        </p:txBody>
      </p:sp>
      <p:pic>
        <p:nvPicPr>
          <p:cNvPr id="4" name="Picture 3" descr="The computer code has 22 lines. The lines read as follows. Line 1. forward slash forward slash F i g period 6 period 5 colon f i g 0 6 underscore 0 5 period c. Line 2. forward slash forward slash Initializing the elements of array s to the even integers from 2 to 10 period. Line 3. hash include left angle bracket s t d i o period h right angle bracket. Line 4. hash define SIZE 5 forward slash forward slash maximum size of array. The words, hash define SIZE 5, in line 4 are highlighted. Line 5. blank. Line 6. forward slash forward slash function main begins program execution. Line 7. i n t main left parenthesis void right parenthesis. Line 8. left brace. Line 9, indented once. forward slash forward slash symbolic constant SIZE can be used to specify array size. Line 10, indented once. i n t, s left bracket SIZE right bracket semicolon forward slash forward slash array s has SIZE elements. Line 10 is highlighted. Line 11. blank. Line 12, indented once. for left parenthesis size underscore t j equals 0 semicolon j less than sign SIZE semicolon plus plus j right parenthesis left brace forward slash forward slash set the values. The words, j less than sign SIZE, in line 12 are highlighted. Line 13, indented twice. s left bracket j right bracket equals 2 plus 2 asterisk j semicolon. Line 13 is highlighted. Line 14, indented once. right brace. Line 15. blank. Line 16, indented once. print f left parenthesis double quote percent sign s percent sign 13 back slash n double quote comma double quote Element double quote comma double quote Value double quote right parenthesis semicolon. Line 17. blank. Line 18, indented once. forward slash forward slash output contents of array s in tabular format. Line 19, indented once. for left parenthesis size underscore t j equals 0 semicolon j less than sign SIZE semicolon plus plus j right parenthesis left brace forward slash forward slash set the values. The words, j less than sign SIZE, in line 19 are highlighted. Line 20, indented twice. print f left parenthesis double quote percent sign 7 u percent sign 13 d back slash n double quote comma j comma s left bracket j right bracket right parenthesis semicolon. Line 21, indented once. right brace. Line 22. right brace. Double forward slashes and comments are in green text. hash include, hash define, I n t, void, for, and size underscore t are in blue text. Integers and double quotes plus characters within are in cyan text.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83" b="17485"/>
          <a:stretch/>
        </p:blipFill>
        <p:spPr>
          <a:xfrm>
            <a:off x="904350" y="1848475"/>
            <a:ext cx="7335300" cy="4377371"/>
          </a:xfrm>
          <a:prstGeom prst="rect">
            <a:avLst/>
          </a:prstGeom>
          <a:noFill/>
          <a:ln>
            <a:noFill/>
          </a:ln>
        </p:spPr>
      </p:pic>
    </p:spTree>
    <p:extLst>
      <p:ext uri="{BB962C8B-B14F-4D97-AF65-F5344CB8AC3E}">
        <p14:creationId xmlns:p14="http://schemas.microsoft.com/office/powerpoint/2010/main" val="32693060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944928" cy="1066799"/>
          </a:xfrm>
        </p:spPr>
        <p:txBody>
          <a:bodyPr/>
          <a:lstStyle/>
          <a:p>
            <a:r>
              <a:rPr lang="en-US" sz="3200" dirty="0"/>
              <a:t>Figure 6.5 Initializing the Elements of Array </a:t>
            </a:r>
            <a:r>
              <a:rPr lang="en-US" sz="3200" dirty="0">
                <a:latin typeface="Consolas" panose="020B0609020204030204" pitchFamily="49" charset="0"/>
              </a:rPr>
              <a:t>s</a:t>
            </a:r>
            <a:r>
              <a:rPr lang="en-US" sz="3200" dirty="0"/>
              <a:t> to the Even Integers from 2 to 10 </a:t>
            </a:r>
            <a:r>
              <a:rPr lang="en-US" sz="2000" b="0" dirty="0" smtClean="0"/>
              <a:t>(2 </a:t>
            </a:r>
            <a:r>
              <a:rPr lang="en-US" sz="2000" b="0" dirty="0"/>
              <a:t>of 2)</a:t>
            </a:r>
            <a:endParaRPr lang="en-US" sz="2000" dirty="0"/>
          </a:p>
        </p:txBody>
      </p:sp>
      <p:pic>
        <p:nvPicPr>
          <p:cNvPr id="4" name="Picture 3" descr="The code output has 5 rows and 2 columns. The columns have the following headings from left to right. Element, Value. The row entries are as follows. Row 1. 0, 2. Row 2. 1, 4. Row 3. 2, 6. Row 4. 3, 8. Row 5. 4, 10."/>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060" t="5032" r="1165" b="68742"/>
          <a:stretch/>
        </p:blipFill>
        <p:spPr>
          <a:xfrm>
            <a:off x="614435" y="2812016"/>
            <a:ext cx="7889249" cy="1635098"/>
          </a:xfrm>
          <a:prstGeom prst="rect">
            <a:avLst/>
          </a:prstGeom>
          <a:noFill/>
          <a:ln>
            <a:noFill/>
          </a:ln>
        </p:spPr>
      </p:pic>
    </p:spTree>
    <p:extLst>
      <p:ext uri="{BB962C8B-B14F-4D97-AF65-F5344CB8AC3E}">
        <p14:creationId xmlns:p14="http://schemas.microsoft.com/office/powerpoint/2010/main" val="12653668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(9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a:t>
            </a:r>
            <a:r>
              <a:rPr lang="en-US" altLang="en-US" sz="2400" b="1" kern="1200" dirty="0">
                <a:solidFill>
                  <a:srgbClr val="000000"/>
                </a:solidFill>
                <a:latin typeface="Arial (Body)"/>
                <a:ea typeface="+mn-ea"/>
                <a:cs typeface="+mn-cs"/>
              </a:rPr>
              <a:t>#define preprocessor directive</a:t>
            </a:r>
            <a:r>
              <a:rPr lang="en-US" altLang="en-US" sz="2400" kern="1200" dirty="0">
                <a:solidFill>
                  <a:srgbClr val="000000"/>
                </a:solidFill>
                <a:latin typeface="Arial (Body)"/>
                <a:ea typeface="+mn-ea"/>
                <a:cs typeface="+mn-cs"/>
              </a:rPr>
              <a:t> is introduced in this </a:t>
            </a:r>
            <a:r>
              <a:rPr lang="en-US" altLang="en-US" sz="2400" kern="1200" dirty="0" smtClean="0">
                <a:solidFill>
                  <a:srgbClr val="000000"/>
                </a:solidFill>
                <a:latin typeface="Arial (Body)"/>
                <a:ea typeface="+mn-ea"/>
                <a:cs typeface="+mn-cs"/>
              </a:rPr>
              <a:t>program.</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smtClean="0">
                <a:solidFill>
                  <a:srgbClr val="000000"/>
                </a:solidFill>
                <a:latin typeface="Arial (Body)"/>
                <a:ea typeface="+mn-ea"/>
                <a:cs typeface="+mn-cs"/>
              </a:rPr>
              <a:t> </a:t>
            </a:r>
            <a:endParaRPr lang="en-US" altLang="en-US" sz="2400" kern="1200" dirty="0">
              <a:solidFill>
                <a:srgbClr val="000000"/>
              </a:solidFill>
              <a:latin typeface="Arial (Body)"/>
              <a:ea typeface="+mn-ea"/>
              <a:cs typeface="+mn-cs"/>
            </a:endParaRPr>
          </a:p>
        </p:txBody>
      </p:sp>
      <p:pic>
        <p:nvPicPr>
          <p:cNvPr id="10" name="Picture 9" descr="Hash define size 5."/>
          <p:cNvPicPr>
            <a:picLocks noChangeAspect="1"/>
          </p:cNvPicPr>
          <p:nvPr/>
        </p:nvPicPr>
        <p:blipFill rotWithShape="1">
          <a:blip r:embed="rId2"/>
          <a:srcRect l="10743" b="13084"/>
          <a:stretch/>
        </p:blipFill>
        <p:spPr>
          <a:xfrm>
            <a:off x="865479" y="2495392"/>
            <a:ext cx="2756385" cy="595929"/>
          </a:xfrm>
          <a:prstGeom prst="rect">
            <a:avLst/>
          </a:prstGeom>
        </p:spPr>
      </p:pic>
      <p:sp>
        <p:nvSpPr>
          <p:cNvPr id="9" name="Text Placeholder 8"/>
          <p:cNvSpPr>
            <a:spLocks noGrp="1"/>
          </p:cNvSpPr>
          <p:nvPr>
            <p:ph type="body" idx="2"/>
          </p:nvPr>
        </p:nvSpPr>
        <p:spPr>
          <a:xfrm>
            <a:off x="486229" y="3124544"/>
            <a:ext cx="8229600" cy="2163763"/>
          </a:xfrm>
        </p:spPr>
        <p:txBody>
          <a:bodyPr/>
          <a:lstStyle/>
          <a:p>
            <a:pPr marL="741553" lvl="1" indent="-284353">
              <a:spcAft>
                <a:spcPct val="0"/>
              </a:spcAft>
              <a:buFont typeface="Arial" panose="020B0604020202020204" pitchFamily="34" charset="0"/>
              <a:buChar char="–"/>
            </a:pPr>
            <a:r>
              <a:rPr lang="en-US" altLang="en-US" sz="2400" kern="1200" dirty="0" smtClean="0">
                <a:solidFill>
                  <a:srgbClr val="000000"/>
                </a:solidFill>
                <a:latin typeface="Arial (Body)"/>
              </a:rPr>
              <a:t>defines </a:t>
            </a:r>
            <a:r>
              <a:rPr lang="en-US" altLang="en-US" sz="2400" kern="1200" dirty="0">
                <a:solidFill>
                  <a:srgbClr val="000000"/>
                </a:solidFill>
                <a:latin typeface="Arial (Body)"/>
              </a:rPr>
              <a:t>a </a:t>
            </a:r>
            <a:r>
              <a:rPr lang="en-US" altLang="en-US" sz="2400" b="1" kern="1200" dirty="0">
                <a:solidFill>
                  <a:srgbClr val="000000"/>
                </a:solidFill>
                <a:latin typeface="Arial (Body)"/>
              </a:rPr>
              <a:t>symbolic constant </a:t>
            </a:r>
            <a:r>
              <a:rPr lang="en-US" altLang="en-US" sz="2400" kern="1200" dirty="0" smtClean="0">
                <a:solidFill>
                  <a:srgbClr val="000000"/>
                </a:solidFill>
                <a:latin typeface="Consolas" panose="020B0609020204030204" pitchFamily="49" charset="0"/>
              </a:rPr>
              <a:t>SIZE</a:t>
            </a:r>
            <a:r>
              <a:rPr lang="en-US" altLang="en-US" sz="2400" b="1" kern="1200" dirty="0" smtClean="0">
                <a:solidFill>
                  <a:srgbClr val="000000"/>
                </a:solidFill>
                <a:latin typeface="Arial (Body)"/>
              </a:rPr>
              <a:t> </a:t>
            </a:r>
            <a:r>
              <a:rPr lang="en-US" altLang="en-US" sz="2400" kern="1200" dirty="0">
                <a:solidFill>
                  <a:srgbClr val="000000"/>
                </a:solidFill>
                <a:latin typeface="Arial (Body)"/>
              </a:rPr>
              <a:t>whose value is </a:t>
            </a:r>
            <a:r>
              <a:rPr lang="en-US" altLang="en-US" sz="2400" kern="1200" dirty="0">
                <a:solidFill>
                  <a:srgbClr val="000000"/>
                </a:solidFill>
                <a:latin typeface="Consolas" panose="020B0609020204030204" pitchFamily="49" charset="0"/>
              </a:rPr>
              <a:t>5</a:t>
            </a:r>
            <a:r>
              <a:rPr lang="en-US" altLang="en-US" sz="2400" kern="1200" dirty="0">
                <a:solidFill>
                  <a:srgbClr val="000000"/>
                </a:solidFill>
                <a:latin typeface="Arial (Body)"/>
              </a:rPr>
              <a:t>.</a:t>
            </a:r>
          </a:p>
          <a:p>
            <a:pPr marL="255651" lvl="0" indent="-255651">
              <a:spcAft>
                <a:spcPct val="0"/>
              </a:spcAft>
              <a:tabLst/>
            </a:pPr>
            <a:r>
              <a:rPr lang="en-US" altLang="en-US" sz="2400" kern="1200" dirty="0">
                <a:solidFill>
                  <a:srgbClr val="000000"/>
                </a:solidFill>
                <a:latin typeface="Arial (Body)"/>
              </a:rPr>
              <a:t>A symbolic constant is an identifier that’s replaced with </a:t>
            </a:r>
            <a:r>
              <a:rPr lang="en-US" altLang="en-US" sz="2400" b="1" kern="1200" dirty="0">
                <a:solidFill>
                  <a:srgbClr val="000000"/>
                </a:solidFill>
                <a:latin typeface="Arial (Body)"/>
              </a:rPr>
              <a:t>replacement text </a:t>
            </a:r>
            <a:r>
              <a:rPr lang="en-US" altLang="en-US" sz="2400" kern="1200" dirty="0">
                <a:solidFill>
                  <a:srgbClr val="000000"/>
                </a:solidFill>
                <a:latin typeface="Arial (Body)"/>
              </a:rPr>
              <a:t>by the C preprocessor before the program is compiled</a:t>
            </a:r>
            <a:r>
              <a:rPr lang="en-US" altLang="en-US" sz="2400" kern="1200" dirty="0" smtClean="0">
                <a:solidFill>
                  <a:srgbClr val="000000"/>
                </a:solidFill>
                <a:latin typeface="Arial (Body)"/>
              </a:rPr>
              <a:t>.</a:t>
            </a:r>
            <a:endParaRPr lang="en-US" dirty="0"/>
          </a:p>
        </p:txBody>
      </p:sp>
    </p:spTree>
    <p:extLst>
      <p:ext uri="{BB962C8B-B14F-4D97-AF65-F5344CB8AC3E}">
        <p14:creationId xmlns:p14="http://schemas.microsoft.com/office/powerpoint/2010/main" val="29573257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(10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When the program is preprocessed, all occurrences of the symbolic constant </a:t>
            </a:r>
            <a:r>
              <a:rPr lang="en-US" altLang="en-US" sz="2400" kern="1200" dirty="0" smtClean="0">
                <a:solidFill>
                  <a:srgbClr val="000000"/>
                </a:solidFill>
                <a:latin typeface="Consolas" panose="020B0609020204030204" pitchFamily="49" charset="0"/>
                <a:ea typeface="+mn-ea"/>
                <a:cs typeface="+mn-cs"/>
              </a:rPr>
              <a:t>SIZE</a:t>
            </a:r>
            <a:r>
              <a:rPr lang="en-US" altLang="en-US" sz="2400" kern="1200" dirty="0" smtClean="0">
                <a:solidFill>
                  <a:srgbClr val="000000"/>
                </a:solidFill>
                <a:latin typeface="+mn-lt"/>
                <a:ea typeface="+mn-ea"/>
                <a:cs typeface="+mn-cs"/>
              </a:rPr>
              <a:t> </a:t>
            </a:r>
            <a:r>
              <a:rPr lang="en-US" altLang="en-US" sz="2400" kern="1200" dirty="0" smtClean="0">
                <a:solidFill>
                  <a:srgbClr val="000000"/>
                </a:solidFill>
                <a:latin typeface="Arial (Body)"/>
                <a:ea typeface="+mn-ea"/>
                <a:cs typeface="+mn-cs"/>
              </a:rPr>
              <a:t>are </a:t>
            </a:r>
            <a:r>
              <a:rPr lang="en-US" altLang="en-US" sz="2400" kern="1200" dirty="0">
                <a:solidFill>
                  <a:srgbClr val="000000"/>
                </a:solidFill>
                <a:latin typeface="Arial (Body)"/>
                <a:ea typeface="+mn-ea"/>
                <a:cs typeface="+mn-cs"/>
              </a:rPr>
              <a:t>replaced with the replacement text </a:t>
            </a:r>
            <a:r>
              <a:rPr lang="en-US" altLang="en-US" sz="2400" kern="1200" dirty="0" smtClean="0">
                <a:solidFill>
                  <a:srgbClr val="000000"/>
                </a:solidFill>
                <a:latin typeface="Consolas" panose="020B0609020204030204" pitchFamily="49" charset="0"/>
                <a:ea typeface="+mn-ea"/>
                <a:cs typeface="+mn-cs"/>
              </a:rPr>
              <a:t>5</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Using symbolic constants to specify array sizes makes programs more </a:t>
            </a:r>
            <a:r>
              <a:rPr lang="en-US" altLang="en-US" sz="2400" kern="1200" dirty="0" smtClean="0">
                <a:solidFill>
                  <a:srgbClr val="000000"/>
                </a:solidFill>
                <a:latin typeface="Arial (Body)"/>
                <a:ea typeface="+mn-ea"/>
                <a:cs typeface="+mn-cs"/>
              </a:rPr>
              <a:t>modifiable.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6.5 (see slide 32), </a:t>
            </a:r>
            <a:r>
              <a:rPr lang="en-US" altLang="en-US" sz="2400" kern="1200" dirty="0">
                <a:solidFill>
                  <a:srgbClr val="000000"/>
                </a:solidFill>
                <a:latin typeface="Arial (Body)"/>
                <a:ea typeface="+mn-ea"/>
                <a:cs typeface="+mn-cs"/>
              </a:rPr>
              <a:t>we could have the first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loop fill a 1000-element array by simply changing the value of </a:t>
            </a:r>
            <a:r>
              <a:rPr lang="en-US" altLang="en-US" sz="2400" kern="1200" dirty="0" smtClean="0">
                <a:solidFill>
                  <a:srgbClr val="000000"/>
                </a:solidFill>
                <a:latin typeface="Consolas" panose="020B0609020204030204" pitchFamily="49" charset="0"/>
                <a:ea typeface="+mn-ea"/>
                <a:cs typeface="+mn-cs"/>
              </a:rPr>
              <a:t>SIZE </a:t>
            </a:r>
            <a:r>
              <a:rPr lang="en-US" altLang="en-US" sz="2400" kern="1200" dirty="0" smtClean="0">
                <a:solidFill>
                  <a:srgbClr val="000000"/>
                </a:solidFill>
                <a:latin typeface="Arial (Body)"/>
                <a:ea typeface="+mn-ea"/>
                <a:cs typeface="+mn-cs"/>
              </a:rPr>
              <a:t>in </a:t>
            </a: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mn-cs"/>
              </a:rPr>
              <a:t>#define </a:t>
            </a:r>
            <a:r>
              <a:rPr lang="en-US" altLang="en-US" sz="2400" kern="1200" dirty="0">
                <a:solidFill>
                  <a:srgbClr val="000000"/>
                </a:solidFill>
                <a:latin typeface="Arial (Body)"/>
                <a:ea typeface="+mn-ea"/>
                <a:cs typeface="+mn-cs"/>
              </a:rPr>
              <a:t>directive from </a:t>
            </a:r>
            <a:r>
              <a:rPr lang="en-US" altLang="en-US" sz="2400" kern="1200" dirty="0">
                <a:solidFill>
                  <a:srgbClr val="000000"/>
                </a:solidFill>
                <a:latin typeface="Consolas" panose="020B0609020204030204" pitchFamily="49" charset="0"/>
                <a:ea typeface="+mn-ea"/>
                <a:cs typeface="+mn-cs"/>
              </a:rPr>
              <a:t>5</a:t>
            </a:r>
            <a:r>
              <a:rPr lang="en-US" altLang="en-US" sz="2400" kern="1200" dirty="0">
                <a:solidFill>
                  <a:srgbClr val="000000"/>
                </a:solidFill>
                <a:latin typeface="Arial (Body)"/>
                <a:ea typeface="+mn-ea"/>
                <a:cs typeface="+mn-cs"/>
              </a:rPr>
              <a:t> to </a:t>
            </a:r>
            <a:r>
              <a:rPr lang="en-US" altLang="en-US" sz="2400" kern="1200" dirty="0" smtClean="0">
                <a:solidFill>
                  <a:srgbClr val="000000"/>
                </a:solidFill>
                <a:latin typeface="Consolas" panose="020B0609020204030204" pitchFamily="49" charset="0"/>
                <a:ea typeface="+mn-ea"/>
                <a:cs typeface="+mn-cs"/>
              </a:rPr>
              <a:t>1000</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If the symbolic constant </a:t>
            </a:r>
            <a:r>
              <a:rPr lang="en-US" altLang="en-US" sz="2400" kern="1200" dirty="0" smtClean="0">
                <a:solidFill>
                  <a:srgbClr val="000000"/>
                </a:solidFill>
                <a:latin typeface="Consolas" panose="020B0609020204030204" pitchFamily="49" charset="0"/>
                <a:ea typeface="+mn-ea"/>
                <a:cs typeface="+mn-cs"/>
              </a:rPr>
              <a:t>S</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I</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Z</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E</a:t>
            </a:r>
            <a:r>
              <a:rPr lang="en-US" altLang="en-US" sz="2400" kern="1200" dirty="0" smtClean="0">
                <a:solidFill>
                  <a:srgbClr val="000000"/>
                </a:solidFill>
                <a:latin typeface="Arial (Body)"/>
                <a:ea typeface="+mn-ea"/>
                <a:cs typeface="+mn-cs"/>
              </a:rPr>
              <a:t> had </a:t>
            </a:r>
            <a:r>
              <a:rPr lang="en-US" altLang="en-US" sz="2400" kern="1200" dirty="0">
                <a:solidFill>
                  <a:srgbClr val="000000"/>
                </a:solidFill>
                <a:latin typeface="Arial (Body)"/>
                <a:ea typeface="+mn-ea"/>
                <a:cs typeface="+mn-cs"/>
              </a:rPr>
              <a:t>not been used, we’d have to change the program in</a:t>
            </a:r>
            <a:r>
              <a:rPr lang="en-US" altLang="en-US" sz="2400" kern="1200" dirty="0">
                <a:solidFill>
                  <a:srgbClr val="000000"/>
                </a:solidFill>
                <a:latin typeface="+mn-lt"/>
                <a:ea typeface="+mn-ea"/>
                <a:cs typeface="+mn-cs"/>
              </a:rPr>
              <a:t> </a:t>
            </a:r>
            <a:r>
              <a:rPr lang="en-US" altLang="en-US" sz="2400" b="1" kern="1200" dirty="0">
                <a:solidFill>
                  <a:srgbClr val="000000"/>
                </a:solidFill>
                <a:latin typeface="+mn-lt"/>
                <a:ea typeface="+mn-ea"/>
                <a:cs typeface="+mn-cs"/>
              </a:rPr>
              <a:t>three</a:t>
            </a:r>
            <a:r>
              <a:rPr lang="en-US" altLang="en-US" sz="2400" kern="1200" dirty="0">
                <a:solidFill>
                  <a:srgbClr val="000000"/>
                </a:solidFill>
                <a:latin typeface="+mn-lt"/>
                <a:ea typeface="+mn-ea"/>
                <a:cs typeface="+mn-cs"/>
              </a:rPr>
              <a:t> </a:t>
            </a:r>
            <a:r>
              <a:rPr lang="en-US" altLang="en-US" sz="2400" kern="1200" dirty="0">
                <a:solidFill>
                  <a:srgbClr val="000000"/>
                </a:solidFill>
                <a:latin typeface="Arial (Body)"/>
                <a:ea typeface="+mn-ea"/>
                <a:cs typeface="+mn-cs"/>
              </a:rPr>
              <a:t>separate </a:t>
            </a:r>
            <a:r>
              <a:rPr lang="en-US" altLang="en-US" sz="2400" kern="1200" dirty="0" smtClean="0">
                <a:solidFill>
                  <a:srgbClr val="000000"/>
                </a:solidFill>
                <a:latin typeface="Arial (Body)"/>
                <a:ea typeface="+mn-ea"/>
                <a:cs typeface="+mn-cs"/>
              </a:rPr>
              <a:t>places.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2572586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6.3</a:t>
            </a:r>
          </a:p>
        </p:txBody>
      </p:sp>
      <p:sp>
        <p:nvSpPr>
          <p:cNvPr id="5" name="Text Placeholder 4"/>
          <p:cNvSpPr>
            <a:spLocks noGrp="1"/>
          </p:cNvSpPr>
          <p:nvPr>
            <p:ph type="body" idx="1"/>
          </p:nvPr>
        </p:nvSpPr>
        <p:spPr/>
        <p:txBody>
          <a:bodyPr/>
          <a:lstStyle/>
          <a:p>
            <a:pPr marL="0" indent="0">
              <a:buNone/>
            </a:pPr>
            <a:r>
              <a:rPr lang="en-US" sz="2400" dirty="0">
                <a:latin typeface="+mn-lt"/>
              </a:rPr>
              <a:t>Ending </a:t>
            </a:r>
            <a:r>
              <a:rPr lang="en-US" sz="2400" dirty="0" smtClean="0">
                <a:latin typeface="+mn-lt"/>
              </a:rPr>
              <a:t>a </a:t>
            </a:r>
            <a:r>
              <a:rPr lang="en-US" sz="2400" dirty="0" smtClean="0">
                <a:latin typeface="Consolas" panose="020B0609020204030204" pitchFamily="49" charset="0"/>
              </a:rPr>
              <a:t>#</a:t>
            </a:r>
            <a:r>
              <a:rPr lang="en-US" sz="2400" dirty="0">
                <a:latin typeface="Consolas" panose="020B0609020204030204" pitchFamily="49" charset="0"/>
              </a:rPr>
              <a:t>define</a:t>
            </a:r>
            <a:r>
              <a:rPr lang="en-US" sz="2400" dirty="0">
                <a:latin typeface="+mn-lt"/>
              </a:rPr>
              <a:t> or </a:t>
            </a:r>
            <a:r>
              <a:rPr lang="en-US" sz="2400" dirty="0">
                <a:latin typeface="Consolas" panose="020B0609020204030204" pitchFamily="49" charset="0"/>
              </a:rPr>
              <a:t>#include</a:t>
            </a:r>
            <a:r>
              <a:rPr lang="en-US" sz="2400" b="1" dirty="0">
                <a:latin typeface="+mn-lt"/>
              </a:rPr>
              <a:t> </a:t>
            </a:r>
            <a:r>
              <a:rPr lang="en-US" sz="2400" dirty="0">
                <a:latin typeface="+mn-lt"/>
              </a:rPr>
              <a:t>preprocessor directive with a semicolon. Remember </a:t>
            </a:r>
            <a:r>
              <a:rPr lang="en-US" sz="2400" dirty="0" smtClean="0">
                <a:latin typeface="+mn-lt"/>
              </a:rPr>
              <a:t>that preprocessor </a:t>
            </a:r>
            <a:r>
              <a:rPr lang="en-US" sz="2400" dirty="0">
                <a:latin typeface="+mn-lt"/>
              </a:rPr>
              <a:t>directives are not C statements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841507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(11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If the </a:t>
            </a:r>
            <a:r>
              <a:rPr lang="en-US" altLang="en-US" sz="2400" kern="1200" dirty="0">
                <a:solidFill>
                  <a:srgbClr val="000000"/>
                </a:solidFill>
                <a:latin typeface="Consolas" panose="020B0609020204030204" pitchFamily="49" charset="0"/>
                <a:ea typeface="+mn-ea"/>
                <a:cs typeface="+mn-cs"/>
              </a:rPr>
              <a:t>#define</a:t>
            </a:r>
            <a:r>
              <a:rPr lang="en-US" altLang="en-US" sz="2400" kern="1200" dirty="0">
                <a:solidFill>
                  <a:srgbClr val="000000"/>
                </a:solidFill>
                <a:latin typeface="Arial (Body)"/>
                <a:ea typeface="+mn-ea"/>
                <a:cs typeface="+mn-cs"/>
              </a:rPr>
              <a:t> preprocessor directive is terminated with a semicolon, the preprocessor replaces all occurrences of the symbolic constant </a:t>
            </a:r>
            <a:r>
              <a:rPr lang="en-US" altLang="en-US" sz="2400" kern="1200" dirty="0" smtClean="0">
                <a:solidFill>
                  <a:srgbClr val="000000"/>
                </a:solidFill>
                <a:latin typeface="Consolas" panose="020B0609020204030204" pitchFamily="49" charset="0"/>
                <a:ea typeface="+mn-ea"/>
                <a:cs typeface="+mn-cs"/>
              </a:rPr>
              <a:t>S</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I</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Z</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E </a:t>
            </a:r>
            <a:r>
              <a:rPr lang="en-US" altLang="en-US" sz="2400" kern="1200" dirty="0" smtClean="0">
                <a:solidFill>
                  <a:srgbClr val="000000"/>
                </a:solidFill>
                <a:latin typeface="Arial (Body)"/>
                <a:ea typeface="+mn-ea"/>
                <a:cs typeface="+mn-cs"/>
              </a:rPr>
              <a:t>in </a:t>
            </a:r>
            <a:r>
              <a:rPr lang="en-US" altLang="en-US" sz="2400" kern="1200" dirty="0">
                <a:solidFill>
                  <a:srgbClr val="000000"/>
                </a:solidFill>
                <a:latin typeface="Arial (Body)"/>
                <a:ea typeface="+mn-ea"/>
                <a:cs typeface="+mn-cs"/>
              </a:rPr>
              <a:t>the program with the text </a:t>
            </a:r>
            <a:r>
              <a:rPr lang="en-US" altLang="en-US" sz="2400" kern="1200" dirty="0" smtClean="0">
                <a:solidFill>
                  <a:srgbClr val="000000"/>
                </a:solidFill>
                <a:latin typeface="Consolas" panose="020B0609020204030204" pitchFamily="49" charset="0"/>
                <a:ea typeface="+mn-ea"/>
                <a:cs typeface="+mn-cs"/>
              </a:rPr>
              <a:t>5</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1377682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6.1</a:t>
            </a:r>
          </a:p>
        </p:txBody>
      </p:sp>
      <p:sp>
        <p:nvSpPr>
          <p:cNvPr id="5" name="Text Placeholder 4"/>
          <p:cNvSpPr>
            <a:spLocks noGrp="1"/>
          </p:cNvSpPr>
          <p:nvPr>
            <p:ph type="body" idx="1"/>
          </p:nvPr>
        </p:nvSpPr>
        <p:spPr/>
        <p:txBody>
          <a:bodyPr/>
          <a:lstStyle/>
          <a:p>
            <a:pPr marL="0" indent="0">
              <a:buNone/>
            </a:pPr>
            <a:r>
              <a:rPr lang="en-US" sz="2400" dirty="0">
                <a:latin typeface="+mn-lt"/>
              </a:rPr>
              <a:t>Defining the size of each array as a symbolic constant makes programs more modifiable.</a:t>
            </a:r>
          </a:p>
        </p:txBody>
      </p:sp>
    </p:spTree>
    <p:extLst>
      <p:ext uri="{BB962C8B-B14F-4D97-AF65-F5344CB8AC3E}">
        <p14:creationId xmlns:p14="http://schemas.microsoft.com/office/powerpoint/2010/main" val="6062918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6.4</a:t>
            </a:r>
          </a:p>
        </p:txBody>
      </p:sp>
      <p:sp>
        <p:nvSpPr>
          <p:cNvPr id="5" name="Text Placeholder 4"/>
          <p:cNvSpPr>
            <a:spLocks noGrp="1"/>
          </p:cNvSpPr>
          <p:nvPr>
            <p:ph type="body" idx="1"/>
          </p:nvPr>
        </p:nvSpPr>
        <p:spPr>
          <a:xfrm>
            <a:off x="457200" y="1600200"/>
            <a:ext cx="8229600" cy="1582947"/>
          </a:xfrm>
        </p:spPr>
        <p:txBody>
          <a:bodyPr/>
          <a:lstStyle/>
          <a:p>
            <a:pPr marL="0" indent="0">
              <a:buNone/>
            </a:pPr>
            <a:r>
              <a:rPr lang="en-US" sz="2400" dirty="0">
                <a:latin typeface="+mn-lt"/>
              </a:rPr>
              <a:t>Assigning a value to a symbolic constant in an executable statement is a syntax error. </a:t>
            </a:r>
            <a:r>
              <a:rPr lang="en-US" sz="2400" dirty="0" smtClean="0">
                <a:latin typeface="+mn-lt"/>
              </a:rPr>
              <a:t>The compiler </a:t>
            </a:r>
            <a:r>
              <a:rPr lang="en-US" sz="2400" dirty="0">
                <a:latin typeface="+mn-lt"/>
              </a:rPr>
              <a:t>does not reserve space for symbolic constants as it does for variables that hold </a:t>
            </a:r>
            <a:r>
              <a:rPr lang="en-US" sz="2400" dirty="0" smtClean="0">
                <a:latin typeface="+mn-lt"/>
              </a:rPr>
              <a:t>values at </a:t>
            </a:r>
            <a:r>
              <a:rPr lang="en-US" sz="2400" dirty="0">
                <a:latin typeface="+mn-lt"/>
              </a:rPr>
              <a:t>execution time.</a:t>
            </a:r>
          </a:p>
        </p:txBody>
      </p:sp>
    </p:spTree>
    <p:extLst>
      <p:ext uri="{BB962C8B-B14F-4D97-AF65-F5344CB8AC3E}">
        <p14:creationId xmlns:p14="http://schemas.microsoft.com/office/powerpoint/2010/main" val="653044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Outline </a:t>
            </a:r>
            <a:r>
              <a:rPr lang="en-US" sz="2000" b="0" dirty="0">
                <a:solidFill>
                  <a:schemeClr val="tx2"/>
                </a:solidFill>
              </a:rPr>
              <a:t>(1 of 4)</a:t>
            </a:r>
            <a:endParaRPr lang="en-US" dirty="0"/>
          </a:p>
        </p:txBody>
      </p:sp>
      <p:sp>
        <p:nvSpPr>
          <p:cNvPr id="5" name="Text Placeholder 4"/>
          <p:cNvSpPr>
            <a:spLocks noGrp="1"/>
          </p:cNvSpPr>
          <p:nvPr>
            <p:ph type="body" idx="1"/>
          </p:nvPr>
        </p:nvSpPr>
        <p:spPr/>
        <p:txBody>
          <a:bodyPr/>
          <a:lstStyle/>
          <a:p>
            <a:pPr marL="0" indent="0">
              <a:buNone/>
            </a:pPr>
            <a:r>
              <a:rPr lang="en-US" sz="2200" b="1" dirty="0">
                <a:solidFill>
                  <a:schemeClr val="tx2"/>
                </a:solidFill>
                <a:latin typeface="+mn-lt"/>
              </a:rPr>
              <a:t>6.1</a:t>
            </a:r>
            <a:r>
              <a:rPr lang="en-US" sz="2200" b="1" dirty="0">
                <a:latin typeface="+mn-lt"/>
              </a:rPr>
              <a:t> </a:t>
            </a:r>
            <a:r>
              <a:rPr lang="en-US" sz="2200" dirty="0">
                <a:latin typeface="+mn-lt"/>
              </a:rPr>
              <a:t>Introduction</a:t>
            </a:r>
          </a:p>
          <a:p>
            <a:pPr marL="0" indent="0">
              <a:buNone/>
            </a:pPr>
            <a:r>
              <a:rPr lang="en-US" sz="2200" b="1" dirty="0">
                <a:solidFill>
                  <a:schemeClr val="tx2"/>
                </a:solidFill>
                <a:latin typeface="+mn-lt"/>
              </a:rPr>
              <a:t>6.2</a:t>
            </a:r>
            <a:r>
              <a:rPr lang="en-US" sz="2200" b="1" dirty="0">
                <a:latin typeface="+mn-lt"/>
              </a:rPr>
              <a:t> </a:t>
            </a:r>
            <a:r>
              <a:rPr lang="en-US" sz="2200" dirty="0">
                <a:latin typeface="+mn-lt"/>
              </a:rPr>
              <a:t>Arrays</a:t>
            </a:r>
          </a:p>
          <a:p>
            <a:pPr marL="0" indent="0">
              <a:buNone/>
            </a:pPr>
            <a:r>
              <a:rPr lang="en-US" sz="2200" b="1" dirty="0">
                <a:solidFill>
                  <a:schemeClr val="tx2"/>
                </a:solidFill>
                <a:latin typeface="+mn-lt"/>
              </a:rPr>
              <a:t>6.3</a:t>
            </a:r>
            <a:r>
              <a:rPr lang="en-US" sz="2200" b="1" dirty="0">
                <a:latin typeface="+mn-lt"/>
              </a:rPr>
              <a:t> </a:t>
            </a:r>
            <a:r>
              <a:rPr lang="en-US" sz="2200" dirty="0">
                <a:latin typeface="+mn-lt"/>
              </a:rPr>
              <a:t>Defining Arrays</a:t>
            </a:r>
          </a:p>
          <a:p>
            <a:pPr marL="0" indent="0">
              <a:buNone/>
            </a:pPr>
            <a:r>
              <a:rPr lang="en-US" sz="2200" b="1" dirty="0">
                <a:solidFill>
                  <a:schemeClr val="tx2"/>
                </a:solidFill>
                <a:latin typeface="+mn-lt"/>
              </a:rPr>
              <a:t>6.4</a:t>
            </a:r>
            <a:r>
              <a:rPr lang="en-US" sz="2200" b="1" dirty="0">
                <a:latin typeface="+mn-lt"/>
              </a:rPr>
              <a:t> </a:t>
            </a:r>
            <a:r>
              <a:rPr lang="en-US" sz="2200" dirty="0">
                <a:latin typeface="+mn-lt"/>
              </a:rPr>
              <a:t>Array Examples</a:t>
            </a:r>
          </a:p>
          <a:p>
            <a:pPr marL="457200" lvl="1" indent="0">
              <a:buNone/>
            </a:pPr>
            <a:r>
              <a:rPr lang="en-US" sz="2200" b="1" dirty="0">
                <a:solidFill>
                  <a:schemeClr val="tx2"/>
                </a:solidFill>
                <a:latin typeface="+mn-lt"/>
              </a:rPr>
              <a:t>6.4.1</a:t>
            </a:r>
            <a:r>
              <a:rPr lang="en-US" sz="2200" dirty="0">
                <a:latin typeface="+mn-lt"/>
              </a:rPr>
              <a:t> Defining an Array and Using a Loop to Set the Array’s Element Values</a:t>
            </a:r>
          </a:p>
          <a:p>
            <a:pPr marL="740664" lvl="1">
              <a:buNone/>
            </a:pPr>
            <a:r>
              <a:rPr lang="en-US" sz="2200" b="1" dirty="0">
                <a:solidFill>
                  <a:schemeClr val="tx2"/>
                </a:solidFill>
                <a:latin typeface="+mn-lt"/>
              </a:rPr>
              <a:t>6.4.2</a:t>
            </a:r>
            <a:r>
              <a:rPr lang="en-US" sz="2200" dirty="0">
                <a:latin typeface="+mn-lt"/>
              </a:rPr>
              <a:t> Initializing an Array in a Definition with an Initializer List</a:t>
            </a:r>
          </a:p>
          <a:p>
            <a:pPr marL="457200" lvl="1" indent="0">
              <a:buNone/>
            </a:pPr>
            <a:r>
              <a:rPr lang="en-US" sz="2200" b="1" dirty="0">
                <a:solidFill>
                  <a:schemeClr val="tx2"/>
                </a:solidFill>
                <a:latin typeface="+mn-lt"/>
              </a:rPr>
              <a:t>6.4.3</a:t>
            </a:r>
            <a:r>
              <a:rPr lang="en-US" sz="2200" dirty="0">
                <a:latin typeface="+mn-lt"/>
              </a:rPr>
              <a:t> Specifying an Array’s Size with a Symbolic Constant and Initializing Array Elements with Calculations</a:t>
            </a:r>
          </a:p>
          <a:p>
            <a:pPr marL="740664" lvl="1">
              <a:buNone/>
            </a:pPr>
            <a:r>
              <a:rPr lang="en-US" sz="2200" b="1" dirty="0">
                <a:solidFill>
                  <a:schemeClr val="tx2"/>
                </a:solidFill>
                <a:latin typeface="+mn-lt"/>
              </a:rPr>
              <a:t>6.4.4</a:t>
            </a:r>
            <a:r>
              <a:rPr lang="en-US" sz="2200" dirty="0">
                <a:latin typeface="+mn-lt"/>
              </a:rPr>
              <a:t> Summing the Elements of an Array</a:t>
            </a:r>
          </a:p>
        </p:txBody>
      </p:sp>
    </p:spTree>
    <p:extLst>
      <p:ext uri="{BB962C8B-B14F-4D97-AF65-F5344CB8AC3E}">
        <p14:creationId xmlns:p14="http://schemas.microsoft.com/office/powerpoint/2010/main" val="3664634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Good Programming Practice 6.1</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1272395"/>
          </a:xfrm>
        </p:spPr>
        <p:txBody>
          <a:bodyPr/>
          <a:lstStyle/>
          <a:p>
            <a:pPr marL="0" indent="0">
              <a:buNone/>
            </a:pPr>
            <a:r>
              <a:rPr lang="en-US" sz="2400" dirty="0">
                <a:latin typeface="+mn-lt"/>
              </a:rPr>
              <a:t>Use only uppercase letters for symbolic constant names. This makes these constants </a:t>
            </a:r>
            <a:r>
              <a:rPr lang="en-US" sz="2400" dirty="0" smtClean="0">
                <a:latin typeface="+mn-lt"/>
              </a:rPr>
              <a:t>stand out </a:t>
            </a:r>
            <a:r>
              <a:rPr lang="en-US" sz="2400" dirty="0">
                <a:latin typeface="+mn-lt"/>
              </a:rPr>
              <a:t>in a program and reminds you that symbolic constants are </a:t>
            </a:r>
            <a:r>
              <a:rPr lang="en-US" sz="2400" b="1" dirty="0">
                <a:latin typeface="+mn-lt"/>
              </a:rPr>
              <a:t>not</a:t>
            </a:r>
            <a:r>
              <a:rPr lang="en-US" sz="2400" dirty="0">
                <a:latin typeface="+mn-lt"/>
              </a:rPr>
              <a:t> variables.</a:t>
            </a:r>
          </a:p>
        </p:txBody>
      </p:sp>
    </p:spTree>
    <p:extLst>
      <p:ext uri="{BB962C8B-B14F-4D97-AF65-F5344CB8AC3E}">
        <p14:creationId xmlns:p14="http://schemas.microsoft.com/office/powerpoint/2010/main" val="5268194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Good Programming Practice 6.2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In multiword symbolic constant names, separate the words with underscores for readability.</a:t>
            </a:r>
          </a:p>
        </p:txBody>
      </p:sp>
    </p:spTree>
    <p:extLst>
      <p:ext uri="{BB962C8B-B14F-4D97-AF65-F5344CB8AC3E}">
        <p14:creationId xmlns:p14="http://schemas.microsoft.com/office/powerpoint/2010/main" val="32259500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(12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Aft>
                <a:spcPct val="0"/>
              </a:spcAft>
              <a:buNone/>
              <a:tabLst/>
              <a:defRPr/>
            </a:pPr>
            <a:r>
              <a:rPr lang="en-US" sz="2400" b="1" kern="1200" dirty="0">
                <a:solidFill>
                  <a:srgbClr val="000000"/>
                </a:solidFill>
                <a:latin typeface="Arial (Body)"/>
                <a:ea typeface="+mn-ea"/>
                <a:cs typeface="+mn-cs"/>
              </a:rPr>
              <a:t>Summing the Elements of an Array</a:t>
            </a:r>
          </a:p>
          <a:p>
            <a:pPr marL="255651" lvl="0" indent="-255651">
              <a:spcAft>
                <a:spcPct val="0"/>
              </a:spcAft>
              <a:tabLst/>
              <a:defRPr/>
            </a:pPr>
            <a:r>
              <a:rPr lang="en-US" sz="2400" kern="1200" dirty="0">
                <a:solidFill>
                  <a:srgbClr val="000000"/>
                </a:solidFill>
                <a:latin typeface="Arial (Body)"/>
                <a:ea typeface="+mn-ea"/>
                <a:cs typeface="+mn-cs"/>
              </a:rPr>
              <a:t>Figure 6.6 sums the values contained in the 12-element integer array </a:t>
            </a:r>
            <a:r>
              <a:rPr lang="en-US" sz="2400" kern="1200" dirty="0" smtClean="0">
                <a:solidFill>
                  <a:srgbClr val="000000"/>
                </a:solidFill>
                <a:latin typeface="Consolas" panose="020B0609020204030204" pitchFamily="49" charset="0"/>
                <a:ea typeface="+mn-ea"/>
                <a:cs typeface="+mn-cs"/>
              </a:rPr>
              <a:t>a</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The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statement’s body does the </a:t>
            </a:r>
            <a:r>
              <a:rPr lang="en-US" sz="2400" kern="1200" dirty="0" smtClean="0">
                <a:solidFill>
                  <a:srgbClr val="000000"/>
                </a:solidFill>
                <a:latin typeface="Arial (Body)"/>
                <a:ea typeface="+mn-ea"/>
                <a:cs typeface="+mn-cs"/>
              </a:rPr>
              <a:t>totaling.</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164168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6.6 Computing the Sum of the Elements of an Array</a:t>
            </a:r>
            <a:endParaRPr lang="en-US" dirty="0">
              <a:latin typeface="Times New Roman" panose="02020603050405020304" pitchFamily="18" charset="0"/>
            </a:endParaRPr>
          </a:p>
        </p:txBody>
      </p:sp>
      <p:pic>
        <p:nvPicPr>
          <p:cNvPr id="5" name="Picture 4" descr="The computer code has 16 lines. The lines read as follows. Line 1. forward slash forward slash Fig period 6 period 6 colon f i g 0 6 underscore 0 6 period c. Line 2. forward slash forward slash Computing the sum of the elements of an array period. Line 3. hash include left angle bracket s t d i o period h right angle bracket. Line 4. hash define SIZE 12. Line 5. blank. Line 6. forward slash forward slash function main begins program execution. Line 7. i n t main left parenthesis void right parenthesis. Line 8. left brace. Line 9, indented once. forward slash forward slash use an initializer list to initialize the array. Line 10, indented once. i n t, a left bracket SIZE right bracket equals left brace 1 comma 3 comma 5 comma 4 comma 7 comma 2 comma 99 comma 16 comma 45 comma 67 comma 89 comma 45 right brace semicolon. Line 11, indented once. i n t total equals 0 semicolon forward slash forward slash sum of array. Line 12. blank. Line 13, indented once. forward slash forward slash sum contents of array a. Line 14, indented once. for left parenthesis size underscore t i equals 0 semicolon i less than sign SIZE semicolon plus plus i right parenthesis left brace. Line 15, indented twice. total plus equals a left bracket i right bracket semicolon. Line 16, indented once. right brace. Lines 14, 15, and 16 are highlighted. Line 17. blank. Line 18, indented once. print f left parenthesis double quote Total of array element values is percent sign d back slash n double quote comma total right parenthesis semicolon. Line 19. right brace. Double forward slashes and comments are in green text. hash include, hash define, I n t, void, for, and size underscore t are in blue text. Integers, SIZE, and double quotes plus characters within are in cyan text. The code output reads as follows. total of the array values is 383."/>
          <p:cNvPicPr>
            <a:picLocks noChangeAspect="1"/>
          </p:cNvPicPr>
          <p:nvPr/>
        </p:nvPicPr>
        <p:blipFill>
          <a:blip r:embed="rId2"/>
          <a:stretch>
            <a:fillRect/>
          </a:stretch>
        </p:blipFill>
        <p:spPr>
          <a:xfrm>
            <a:off x="712460" y="1667064"/>
            <a:ext cx="7719081" cy="4435201"/>
          </a:xfrm>
          <a:prstGeom prst="rect">
            <a:avLst/>
          </a:prstGeom>
        </p:spPr>
      </p:pic>
    </p:spTree>
    <p:extLst>
      <p:ext uri="{BB962C8B-B14F-4D97-AF65-F5344CB8AC3E}">
        <p14:creationId xmlns:p14="http://schemas.microsoft.com/office/powerpoint/2010/main" val="2500835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t>Figure 6.7 </a:t>
            </a:r>
            <a:r>
              <a:rPr lang="en-US" dirty="0"/>
              <a:t>Analyzing a Student Poll </a:t>
            </a:r>
            <a:r>
              <a:rPr lang="en-US" sz="2000" b="0" dirty="0" smtClean="0"/>
              <a:t>(1 of 2)</a:t>
            </a:r>
            <a:endParaRPr lang="en-US" sz="2000" b="0" dirty="0">
              <a:latin typeface="Times New Roman" panose="02020603050405020304" pitchFamily="18" charset="0"/>
            </a:endParaRPr>
          </a:p>
        </p:txBody>
      </p:sp>
      <p:pic>
        <p:nvPicPr>
          <p:cNvPr id="5" name="Picture 4" descr="The computer code has 32 lines. The lines read as follows. Line 1. forward slash forward slash Fig period 6 period 7 colon f i g 0 6 underscore 0 7 period c. Line 2. forward slash forward slash Analyzing a student poll period. Line 3. hash include left angle bracket s t d i o period h right angle bracket. Line 4. hash define RESPONSES underscore SIZE 40 forward slash forward slash define array sizes. Line 5. hash define FREQUENCY underscore SIZE 11. Line 6. blank. Line 7. forward slash forward slash function main begins program execution. Line 8. i n t main left parenthesis void right parenthesis. Line 9. left brace. Line 10, indented once. forward slash forward slash initialize frequency counters to 0. Line 11, indented once. i n t frequency left bracket FREQUENCY underscore SIZE right bracket equals left brace 0 right brace semicolon. Line 11 is highlighted. Line 12. blank. Line 13, indented once. forward slash forward slash place the survey responses in the responses array. Line 14, indented once. i n t responses left bracket RESPONSES underscore SIZE right bracket equals left brace 1 comma 2 comma 6 comma 4 comma 8 comma 5 comma 9 comma 7 comma 8 comma 10 comma. Line 15, indented twice. 1 comma 6 comma 3 comma 8 comma 6 comma 10 comma 3 comma 8 comma 2 comma 7 comma 6 comma 5 comma 7 comma 6 comma 8 comma 6 comma 7 comma 5 comma 6 comma 6 comma. Line 16, indented twice. 5 comma 6 comma 7 comma 5 comma 6 comma 4 comma 8 comma 6 comma 8 comma 10 right brace semicolon. Line 17. blank. Line 18, indented once. forward slash forward slash for each answer comma select value of an element of array responses. Line 19, indented once. forward slash forward slash and use that value as an index in array frequency to. Line 20, indented once. forward slash forward slash determine element to increment. Line 21, indented once. for left parenthesis size underscore t answer equals 0 semicolon answer less than sign RESPONSES underscore SIZE semicolon plus plus answer right parenthesis left brace. Line 22, indented twice. plus plus frequency left bracket response left bracket answer right bracket right bracket semicolon. Line 22 is highlighted. Line 23, indented once. right brace. Line 2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089" y="1451751"/>
            <a:ext cx="7585822" cy="4954007"/>
          </a:xfrm>
          <a:prstGeom prst="rect">
            <a:avLst/>
          </a:prstGeom>
        </p:spPr>
      </p:pic>
    </p:spTree>
    <p:extLst>
      <p:ext uri="{BB962C8B-B14F-4D97-AF65-F5344CB8AC3E}">
        <p14:creationId xmlns:p14="http://schemas.microsoft.com/office/powerpoint/2010/main" val="34916321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a:t>Figure 6.7 Analyzing a Student Poll </a:t>
            </a:r>
            <a:r>
              <a:rPr lang="en-US" sz="2000" b="0" dirty="0" smtClean="0"/>
              <a:t>(2 </a:t>
            </a:r>
            <a:r>
              <a:rPr lang="en-US" sz="2000" b="0" dirty="0"/>
              <a:t>of 2)</a:t>
            </a:r>
            <a:endParaRPr lang="en-US" dirty="0">
              <a:latin typeface="Times New Roman" panose="02020603050405020304" pitchFamily="18" charset="0"/>
            </a:endParaRPr>
          </a:p>
        </p:txBody>
      </p:sp>
      <p:pic>
        <p:nvPicPr>
          <p:cNvPr id="3" name="Picture 2" descr="The computer code continues. Line 25, indented once. forward slash forward slash display results. Line 26, indented once. print f left parenthesis double quote percent sign s percent sign 17 s back slash n double quote comma double quote Rating double quote comma double quote Frequency double quote right parenthesis semicolon. Line 27. blank. Line 28, indented once. forward slash forward slash output the frequencies in a tabular format. Line 29, indented once. for left parenthesis size underscore t rating equals 1 semicolon rating less than sign FREQUENCY underscore SIZE semicolon plus plus rating right parenthesis left brace. Line 30, indented twice. print f left parenthesis double quote percent sign 6 d percent sign 17 d back slash n double quote comma rating comma frequency left bracket rating right bracket right parenthesis semicolon. Line 31, indented once. right brace. Line 32. right brace. Double forward slashes and comments are in green text. key words in blue text are: hash include, hash define, i n t, void, for, and size underscore t. Integers, FREQUENCY and RESPONSE SIZEs, and double quotes plus characters within are in cyan text. The code output has 10 rows and 2 columns. The columns have the following headings from left to right. Rating, frequency. The row entries are as follows. Row 1. 1, 2. Row 2. 2, 2. Row 3. 3, 2. Row 4. 4, 2. Row 5. 5, 5. Row 6. 6, 11. Row 7. 7, 5. Row 8. 8, 7. Row 9. 9, 1. Row 10. 10, 3."/>
          <p:cNvPicPr>
            <a:picLocks noChangeAspect="1"/>
          </p:cNvPicPr>
          <p:nvPr/>
        </p:nvPicPr>
        <p:blipFill>
          <a:blip r:embed="rId2"/>
          <a:stretch>
            <a:fillRect/>
          </a:stretch>
        </p:blipFill>
        <p:spPr>
          <a:xfrm>
            <a:off x="687079" y="1806976"/>
            <a:ext cx="7769842" cy="4188845"/>
          </a:xfrm>
          <a:prstGeom prst="rect">
            <a:avLst/>
          </a:prstGeom>
        </p:spPr>
      </p:pic>
    </p:spTree>
    <p:extLst>
      <p:ext uri="{BB962C8B-B14F-4D97-AF65-F5344CB8AC3E}">
        <p14:creationId xmlns:p14="http://schemas.microsoft.com/office/powerpoint/2010/main" val="1634696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(13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Aft>
                <a:spcPct val="0"/>
              </a:spcAft>
              <a:buNone/>
              <a:tabLst/>
              <a:defRPr/>
            </a:pPr>
            <a:r>
              <a:rPr lang="en-US" sz="2000" b="1" kern="1200" dirty="0">
                <a:solidFill>
                  <a:srgbClr val="000000"/>
                </a:solidFill>
                <a:latin typeface="Arial (Body)"/>
                <a:ea typeface="+mn-ea"/>
                <a:cs typeface="+mn-cs"/>
              </a:rPr>
              <a:t>Using Arrays to Summarize Survey Results</a:t>
            </a:r>
          </a:p>
          <a:p>
            <a:pPr marL="255651" lvl="0" indent="-255651">
              <a:spcAft>
                <a:spcPct val="0"/>
              </a:spcAft>
              <a:tabLst/>
              <a:defRPr/>
            </a:pPr>
            <a:r>
              <a:rPr lang="en-US" sz="2000" kern="1200" dirty="0">
                <a:solidFill>
                  <a:srgbClr val="000000"/>
                </a:solidFill>
                <a:latin typeface="Arial (Body)"/>
                <a:ea typeface="+mn-ea"/>
                <a:cs typeface="+mn-cs"/>
              </a:rPr>
              <a:t>Our next example uses arrays to summarize the results of data collected in a </a:t>
            </a:r>
            <a:r>
              <a:rPr lang="en-US" sz="2000" kern="1200" dirty="0" smtClean="0">
                <a:solidFill>
                  <a:srgbClr val="000000"/>
                </a:solidFill>
                <a:latin typeface="Arial (Body)"/>
                <a:ea typeface="+mn-ea"/>
                <a:cs typeface="+mn-cs"/>
              </a:rPr>
              <a:t>survey.</a:t>
            </a:r>
            <a:endParaRPr lang="en-US" sz="2000" kern="1200" dirty="0">
              <a:solidFill>
                <a:srgbClr val="000000"/>
              </a:solidFill>
              <a:latin typeface="Arial (Body)"/>
              <a:ea typeface="+mn-ea"/>
              <a:cs typeface="+mn-cs"/>
            </a:endParaRPr>
          </a:p>
          <a:p>
            <a:pPr marL="255651" lvl="0" indent="-255651">
              <a:spcAft>
                <a:spcPct val="0"/>
              </a:spcAft>
              <a:tabLst/>
              <a:defRPr/>
            </a:pPr>
            <a:r>
              <a:rPr lang="en-US" sz="2000" kern="1200" dirty="0">
                <a:solidFill>
                  <a:srgbClr val="000000"/>
                </a:solidFill>
                <a:latin typeface="Arial (Body)"/>
                <a:ea typeface="+mn-ea"/>
                <a:cs typeface="+mn-cs"/>
              </a:rPr>
              <a:t>Consider the problem </a:t>
            </a:r>
            <a:r>
              <a:rPr lang="en-US" sz="2000" kern="1200" dirty="0" smtClean="0">
                <a:solidFill>
                  <a:srgbClr val="000000"/>
                </a:solidFill>
                <a:latin typeface="Arial (Body)"/>
                <a:ea typeface="+mn-ea"/>
                <a:cs typeface="+mn-cs"/>
              </a:rPr>
              <a:t>statement.</a:t>
            </a:r>
            <a:endParaRPr lang="en-US" sz="2000" kern="1200" dirty="0">
              <a:solidFill>
                <a:srgbClr val="000000"/>
              </a:solidFill>
              <a:latin typeface="Arial (Body)"/>
              <a:ea typeface="+mn-ea"/>
              <a:cs typeface="+mn-cs"/>
            </a:endParaRPr>
          </a:p>
          <a:p>
            <a:pPr marL="741553" lvl="1" indent="-284353">
              <a:spcAft>
                <a:spcPct val="0"/>
              </a:spcAft>
              <a:buFont typeface="Arial" panose="020B0604020202020204" pitchFamily="34" charset="0"/>
              <a:buChar char="–"/>
              <a:defRPr/>
            </a:pPr>
            <a:r>
              <a:rPr lang="en-US" sz="2000" kern="1200" dirty="0">
                <a:solidFill>
                  <a:srgbClr val="000000"/>
                </a:solidFill>
                <a:latin typeface="Arial (Body)"/>
                <a:ea typeface="+mn-ea"/>
                <a:cs typeface="+mn-cs"/>
              </a:rPr>
              <a:t>Forty students were asked to rate the quality of the food in the student cafeteria on a scale of 1 to 10 (1 means awful and 10 means excellent). Place the 40 responses in an integer array and summarize the results of the poll.</a:t>
            </a:r>
          </a:p>
          <a:p>
            <a:pPr marL="255651" lvl="0" indent="-255651">
              <a:spcAft>
                <a:spcPct val="0"/>
              </a:spcAft>
              <a:tabLst/>
              <a:defRPr/>
            </a:pPr>
            <a:r>
              <a:rPr lang="en-US" sz="2000" kern="1200" dirty="0">
                <a:solidFill>
                  <a:srgbClr val="000000"/>
                </a:solidFill>
                <a:latin typeface="Arial (Body)"/>
                <a:ea typeface="+mn-ea"/>
                <a:cs typeface="+mn-cs"/>
              </a:rPr>
              <a:t>This is a typical array application (see </a:t>
            </a:r>
            <a:r>
              <a:rPr lang="en-US" sz="2000" kern="1200" dirty="0" smtClean="0">
                <a:solidFill>
                  <a:srgbClr val="000000"/>
                </a:solidFill>
                <a:latin typeface="Arial (Body)"/>
                <a:ea typeface="+mn-ea"/>
                <a:cs typeface="+mn-cs"/>
              </a:rPr>
              <a:t>Figure</a:t>
            </a:r>
            <a:r>
              <a:rPr lang="en-US" sz="2000" kern="1200" dirty="0">
                <a:solidFill>
                  <a:srgbClr val="000000"/>
                </a:solidFill>
                <a:latin typeface="Arial (Body)"/>
                <a:ea typeface="+mn-ea"/>
                <a:cs typeface="+mn-cs"/>
              </a:rPr>
              <a:t> </a:t>
            </a:r>
            <a:r>
              <a:rPr lang="en-US" sz="2000" kern="1200" dirty="0" smtClean="0">
                <a:solidFill>
                  <a:srgbClr val="000000"/>
                </a:solidFill>
                <a:latin typeface="Arial (Body)"/>
                <a:ea typeface="+mn-ea"/>
                <a:cs typeface="+mn-cs"/>
              </a:rPr>
              <a:t>6.7).</a:t>
            </a:r>
            <a:endParaRPr lang="en-US" sz="2000" kern="1200" dirty="0">
              <a:solidFill>
                <a:srgbClr val="000000"/>
              </a:solidFill>
              <a:latin typeface="Arial (Body)"/>
              <a:ea typeface="+mn-ea"/>
              <a:cs typeface="+mn-cs"/>
            </a:endParaRPr>
          </a:p>
          <a:p>
            <a:pPr marL="255651" lvl="0" indent="-255651">
              <a:spcAft>
                <a:spcPct val="0"/>
              </a:spcAft>
              <a:tabLst/>
              <a:defRPr/>
            </a:pPr>
            <a:r>
              <a:rPr lang="en-US" sz="2000" kern="1200" dirty="0">
                <a:solidFill>
                  <a:srgbClr val="000000"/>
                </a:solidFill>
                <a:latin typeface="Arial (Body)"/>
                <a:ea typeface="+mn-ea"/>
                <a:cs typeface="+mn-cs"/>
              </a:rPr>
              <a:t>We wish to summarize the number of responses of each type (i.e., 1 through </a:t>
            </a:r>
            <a:r>
              <a:rPr lang="en-US" sz="2000" kern="1200" dirty="0" smtClean="0">
                <a:solidFill>
                  <a:srgbClr val="000000"/>
                </a:solidFill>
                <a:latin typeface="Arial (Body)"/>
                <a:ea typeface="+mn-ea"/>
                <a:cs typeface="+mn-cs"/>
              </a:rPr>
              <a:t>10).</a:t>
            </a:r>
            <a:endParaRPr 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3940273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(14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array </a:t>
            </a:r>
            <a:r>
              <a:rPr lang="en-US" altLang="en-US" sz="2400" kern="1200" dirty="0">
                <a:solidFill>
                  <a:srgbClr val="000000"/>
                </a:solidFill>
                <a:latin typeface="Consolas" panose="020B0609020204030204" pitchFamily="49" charset="0"/>
                <a:ea typeface="+mn-ea"/>
                <a:cs typeface="+mn-cs"/>
              </a:rPr>
              <a:t>responses</a:t>
            </a:r>
            <a:r>
              <a:rPr lang="en-US" altLang="en-US" sz="2400" kern="1200" dirty="0">
                <a:solidFill>
                  <a:srgbClr val="000000"/>
                </a:solidFill>
                <a:latin typeface="Arial (Body)"/>
                <a:ea typeface="+mn-ea"/>
                <a:cs typeface="+mn-cs"/>
              </a:rPr>
              <a:t> is a 40-element array of the students’ </a:t>
            </a:r>
            <a:r>
              <a:rPr lang="en-US" altLang="en-US" sz="2400" kern="1200" dirty="0" smtClean="0">
                <a:solidFill>
                  <a:srgbClr val="000000"/>
                </a:solidFill>
                <a:latin typeface="Arial (Body)"/>
                <a:ea typeface="+mn-ea"/>
                <a:cs typeface="+mn-cs"/>
              </a:rPr>
              <a:t>responses.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We use an 11-element array </a:t>
            </a:r>
            <a:r>
              <a:rPr lang="en-US" altLang="en-US" sz="2400" kern="1200" dirty="0">
                <a:solidFill>
                  <a:srgbClr val="000000"/>
                </a:solidFill>
                <a:latin typeface="Consolas" panose="020B0609020204030204" pitchFamily="49" charset="0"/>
                <a:ea typeface="+mn-ea"/>
                <a:cs typeface="+mn-cs"/>
              </a:rPr>
              <a:t>frequency</a:t>
            </a:r>
            <a:r>
              <a:rPr lang="en-US" altLang="en-US" sz="2400" kern="1200" dirty="0">
                <a:solidFill>
                  <a:srgbClr val="000000"/>
                </a:solidFill>
                <a:latin typeface="Arial (Body)"/>
                <a:ea typeface="+mn-ea"/>
                <a:cs typeface="+mn-cs"/>
              </a:rPr>
              <a:t> to count the number of occurrences of each </a:t>
            </a:r>
            <a:r>
              <a:rPr lang="en-US" altLang="en-US" sz="2400" kern="1200" dirty="0" smtClean="0">
                <a:solidFill>
                  <a:srgbClr val="000000"/>
                </a:solidFill>
                <a:latin typeface="Arial (Body)"/>
                <a:ea typeface="+mn-ea"/>
                <a:cs typeface="+mn-cs"/>
              </a:rPr>
              <a:t>response.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We ignore </a:t>
            </a:r>
            <a:r>
              <a:rPr lang="en-US" altLang="en-US" sz="2400" kern="1200" dirty="0">
                <a:solidFill>
                  <a:srgbClr val="000000"/>
                </a:solidFill>
                <a:latin typeface="Consolas" panose="020B0609020204030204" pitchFamily="49" charset="0"/>
                <a:ea typeface="+mn-ea"/>
                <a:cs typeface="+mn-cs"/>
              </a:rPr>
              <a:t>frequency[0]</a:t>
            </a:r>
            <a:r>
              <a:rPr lang="en-US" altLang="en-US" sz="2400" b="1"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because it’s logical to have response 1 increment </a:t>
            </a:r>
            <a:r>
              <a:rPr lang="en-US" altLang="en-US" sz="2400" kern="1200" dirty="0">
                <a:solidFill>
                  <a:srgbClr val="000000"/>
                </a:solidFill>
                <a:latin typeface="Consolas" panose="020B0609020204030204" pitchFamily="49" charset="0"/>
                <a:ea typeface="+mn-ea"/>
                <a:cs typeface="+mn-cs"/>
              </a:rPr>
              <a:t>frequency[1]</a:t>
            </a:r>
            <a:r>
              <a:rPr lang="en-US" altLang="en-US" sz="2400" kern="1200" dirty="0">
                <a:solidFill>
                  <a:srgbClr val="000000"/>
                </a:solidFill>
                <a:latin typeface="Arial (Body)"/>
                <a:ea typeface="+mn-ea"/>
                <a:cs typeface="+mn-cs"/>
              </a:rPr>
              <a:t> rather than </a:t>
            </a:r>
            <a:r>
              <a:rPr lang="en-US" altLang="en-US" sz="2400" kern="1200" dirty="0" smtClean="0">
                <a:solidFill>
                  <a:srgbClr val="000000"/>
                </a:solidFill>
                <a:latin typeface="Consolas" panose="020B0609020204030204" pitchFamily="49" charset="0"/>
                <a:ea typeface="+mn-ea"/>
                <a:cs typeface="+mn-cs"/>
              </a:rPr>
              <a:t>frequency[0].</a:t>
            </a:r>
            <a:endParaRPr lang="en-US" altLang="en-US" sz="2400" kern="1200" dirty="0">
              <a:solidFill>
                <a:srgbClr val="000000"/>
              </a:solidFill>
              <a:latin typeface="Consolas" panose="020B0609020204030204" pitchFamily="49" charset="0"/>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This allows us to use each response directly as the index in the </a:t>
            </a:r>
            <a:r>
              <a:rPr lang="en-US" altLang="en-US" sz="2400" kern="1200" dirty="0">
                <a:solidFill>
                  <a:srgbClr val="000000"/>
                </a:solidFill>
                <a:latin typeface="Consolas" panose="020B0609020204030204" pitchFamily="49" charset="0"/>
                <a:ea typeface="+mn-ea"/>
                <a:cs typeface="+mn-cs"/>
              </a:rPr>
              <a:t>frequency</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3582008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Good Programming Practice 6.3</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1324155"/>
          </a:xfrm>
        </p:spPr>
        <p:txBody>
          <a:bodyPr/>
          <a:lstStyle/>
          <a:p>
            <a:pPr marL="0" indent="0">
              <a:buNone/>
            </a:pPr>
            <a:r>
              <a:rPr lang="en-US" sz="2400" dirty="0">
                <a:latin typeface="+mn-lt"/>
              </a:rPr>
              <a:t>Strive for program clarity. Sometimes it may be worthwhile to trade off the most </a:t>
            </a:r>
            <a:r>
              <a:rPr lang="en-US" sz="2400" dirty="0" smtClean="0">
                <a:latin typeface="+mn-lt"/>
              </a:rPr>
              <a:t>efficient use </a:t>
            </a:r>
            <a:r>
              <a:rPr lang="en-US" sz="2400" dirty="0">
                <a:latin typeface="+mn-lt"/>
              </a:rPr>
              <a:t>of memory or processor time in favor of writing clearer programs.</a:t>
            </a:r>
          </a:p>
        </p:txBody>
      </p:sp>
    </p:spTree>
    <p:extLst>
      <p:ext uri="{BB962C8B-B14F-4D97-AF65-F5344CB8AC3E}">
        <p14:creationId xmlns:p14="http://schemas.microsoft.com/office/powerpoint/2010/main" val="9376185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Performance Tip 6.1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Sometimes performance considerations far outweigh clarity considerations.</a:t>
            </a:r>
          </a:p>
        </p:txBody>
      </p:sp>
    </p:spTree>
    <p:extLst>
      <p:ext uri="{BB962C8B-B14F-4D97-AF65-F5344CB8AC3E}">
        <p14:creationId xmlns:p14="http://schemas.microsoft.com/office/powerpoint/2010/main" val="1889512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Outline </a:t>
            </a:r>
            <a:r>
              <a:rPr lang="en-US" sz="2000" b="0" dirty="0">
                <a:solidFill>
                  <a:schemeClr val="tx2"/>
                </a:solidFill>
              </a:rPr>
              <a:t>(2 of 4)</a:t>
            </a:r>
            <a:endParaRPr lang="en-US" dirty="0"/>
          </a:p>
        </p:txBody>
      </p:sp>
      <p:sp>
        <p:nvSpPr>
          <p:cNvPr id="5" name="Text Placeholder 4"/>
          <p:cNvSpPr>
            <a:spLocks noGrp="1"/>
          </p:cNvSpPr>
          <p:nvPr>
            <p:ph type="body" idx="1"/>
          </p:nvPr>
        </p:nvSpPr>
        <p:spPr/>
        <p:txBody>
          <a:bodyPr/>
          <a:lstStyle/>
          <a:p>
            <a:pPr marL="740664" lvl="1">
              <a:buNone/>
            </a:pPr>
            <a:r>
              <a:rPr lang="en-US" sz="2200" b="1" dirty="0">
                <a:solidFill>
                  <a:schemeClr val="tx2"/>
                </a:solidFill>
                <a:latin typeface="+mn-lt"/>
              </a:rPr>
              <a:t>6.4.5</a:t>
            </a:r>
            <a:r>
              <a:rPr lang="en-US" sz="2200" dirty="0">
                <a:latin typeface="+mn-lt"/>
              </a:rPr>
              <a:t> Using Arrays to Summarize Survey Results</a:t>
            </a:r>
          </a:p>
          <a:p>
            <a:pPr marL="740664" lvl="1">
              <a:buNone/>
            </a:pPr>
            <a:r>
              <a:rPr lang="en-US" sz="2200" b="1" dirty="0">
                <a:solidFill>
                  <a:schemeClr val="tx2"/>
                </a:solidFill>
                <a:latin typeface="+mn-lt"/>
              </a:rPr>
              <a:t>6.4.6</a:t>
            </a:r>
            <a:r>
              <a:rPr lang="en-US" sz="2200" dirty="0">
                <a:latin typeface="+mn-lt"/>
              </a:rPr>
              <a:t> Graphing Array Element Values with Histograms</a:t>
            </a:r>
          </a:p>
          <a:p>
            <a:pPr marL="457200" lvl="1" indent="0">
              <a:buNone/>
            </a:pPr>
            <a:r>
              <a:rPr lang="en-US" sz="2200" b="1" dirty="0">
                <a:solidFill>
                  <a:schemeClr val="tx2"/>
                </a:solidFill>
                <a:latin typeface="+mn-lt"/>
              </a:rPr>
              <a:t>6.4.7</a:t>
            </a:r>
            <a:r>
              <a:rPr lang="en-US" sz="2200" dirty="0">
                <a:latin typeface="+mn-lt"/>
              </a:rPr>
              <a:t> Rolling a Die 60,000,000 Times and Summarizing the Results in an Array</a:t>
            </a:r>
          </a:p>
          <a:p>
            <a:pPr marL="0" indent="0">
              <a:buNone/>
            </a:pPr>
            <a:r>
              <a:rPr lang="en-US" sz="2200" b="1" dirty="0">
                <a:solidFill>
                  <a:schemeClr val="tx2"/>
                </a:solidFill>
                <a:latin typeface="+mn-lt"/>
              </a:rPr>
              <a:t>6.5</a:t>
            </a:r>
            <a:r>
              <a:rPr lang="en-US" sz="2200" b="1" dirty="0">
                <a:latin typeface="+mn-lt"/>
              </a:rPr>
              <a:t> </a:t>
            </a:r>
            <a:r>
              <a:rPr lang="en-US" sz="2200" dirty="0">
                <a:latin typeface="+mn-lt"/>
              </a:rPr>
              <a:t>Using Character Arrays to Store and Manipulate Strings</a:t>
            </a:r>
          </a:p>
          <a:p>
            <a:pPr marL="740664" lvl="1">
              <a:buNone/>
            </a:pPr>
            <a:r>
              <a:rPr lang="en-US" sz="2200" b="1" dirty="0">
                <a:solidFill>
                  <a:schemeClr val="tx2"/>
                </a:solidFill>
                <a:latin typeface="+mn-lt"/>
              </a:rPr>
              <a:t>6.5.1</a:t>
            </a:r>
            <a:r>
              <a:rPr lang="en-US" sz="2200" dirty="0">
                <a:latin typeface="+mn-lt"/>
              </a:rPr>
              <a:t> Initializing a Character Array with a String</a:t>
            </a:r>
          </a:p>
          <a:p>
            <a:pPr marL="457200" lvl="1" indent="0">
              <a:buNone/>
            </a:pPr>
            <a:r>
              <a:rPr lang="en-US" sz="2200" b="1" dirty="0">
                <a:solidFill>
                  <a:schemeClr val="tx2"/>
                </a:solidFill>
                <a:latin typeface="+mn-lt"/>
              </a:rPr>
              <a:t>6.5.2</a:t>
            </a:r>
            <a:r>
              <a:rPr lang="en-US" sz="2200" dirty="0">
                <a:latin typeface="+mn-lt"/>
              </a:rPr>
              <a:t> Initializing a Character Array with an Intializer List of Characters</a:t>
            </a:r>
          </a:p>
          <a:p>
            <a:pPr marL="740664" lvl="1">
              <a:buNone/>
            </a:pPr>
            <a:r>
              <a:rPr lang="en-US" sz="2200" b="1" dirty="0">
                <a:solidFill>
                  <a:schemeClr val="tx2"/>
                </a:solidFill>
                <a:latin typeface="+mn-lt"/>
              </a:rPr>
              <a:t>6.5.3</a:t>
            </a:r>
            <a:r>
              <a:rPr lang="en-US" sz="2200" dirty="0">
                <a:latin typeface="+mn-lt"/>
              </a:rPr>
              <a:t> Accessing the Characters in a String</a:t>
            </a:r>
          </a:p>
          <a:p>
            <a:pPr marL="740664" lvl="1">
              <a:buNone/>
            </a:pPr>
            <a:r>
              <a:rPr lang="en-US" sz="2200" b="1" dirty="0">
                <a:solidFill>
                  <a:schemeClr val="tx2"/>
                </a:solidFill>
                <a:latin typeface="+mn-lt"/>
              </a:rPr>
              <a:t>6.5.4</a:t>
            </a:r>
            <a:r>
              <a:rPr lang="en-US" sz="2200" dirty="0">
                <a:latin typeface="+mn-lt"/>
              </a:rPr>
              <a:t> Inputting into a Character Array</a:t>
            </a:r>
          </a:p>
          <a:p>
            <a:pPr marL="740664" lvl="1">
              <a:buNone/>
            </a:pPr>
            <a:r>
              <a:rPr lang="en-US" sz="2200" b="1" dirty="0">
                <a:solidFill>
                  <a:schemeClr val="tx2"/>
                </a:solidFill>
                <a:latin typeface="+mn-lt"/>
              </a:rPr>
              <a:t>6.5.5 </a:t>
            </a:r>
            <a:r>
              <a:rPr lang="en-US" sz="2200" dirty="0">
                <a:latin typeface="+mn-lt"/>
              </a:rPr>
              <a:t>Outputting a Character Array That Represents a String</a:t>
            </a:r>
          </a:p>
        </p:txBody>
      </p:sp>
    </p:spTree>
    <p:extLst>
      <p:ext uri="{BB962C8B-B14F-4D97-AF65-F5344CB8AC3E}">
        <p14:creationId xmlns:p14="http://schemas.microsoft.com/office/powerpoint/2010/main" val="457211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(15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669931"/>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loop takes the responses one at a time from the array </a:t>
            </a:r>
            <a:r>
              <a:rPr lang="en-US" altLang="en-US" sz="2400" kern="1200" dirty="0">
                <a:solidFill>
                  <a:srgbClr val="000000"/>
                </a:solidFill>
                <a:latin typeface="Consolas" panose="020B0609020204030204" pitchFamily="49" charset="0"/>
                <a:ea typeface="+mn-ea"/>
                <a:cs typeface="+mn-cs"/>
              </a:rPr>
              <a:t>responses</a:t>
            </a:r>
            <a:r>
              <a:rPr lang="en-US" altLang="en-US" sz="2400" kern="1200" dirty="0">
                <a:solidFill>
                  <a:srgbClr val="000000"/>
                </a:solidFill>
                <a:latin typeface="Arial (Body)"/>
                <a:ea typeface="+mn-ea"/>
                <a:cs typeface="+mn-cs"/>
              </a:rPr>
              <a:t> and increments one of the 10 counters (</a:t>
            </a:r>
            <a:r>
              <a:rPr lang="en-US" altLang="en-US" sz="2400" kern="1200" dirty="0">
                <a:solidFill>
                  <a:srgbClr val="000000"/>
                </a:solidFill>
                <a:latin typeface="Consolas" panose="020B0609020204030204" pitchFamily="49" charset="0"/>
                <a:ea typeface="+mn-ea"/>
                <a:cs typeface="+mn-cs"/>
              </a:rPr>
              <a:t>frequency[1]</a:t>
            </a:r>
            <a:r>
              <a:rPr lang="en-US" altLang="en-US" sz="2400" kern="1200" dirty="0">
                <a:solidFill>
                  <a:srgbClr val="000000"/>
                </a:solidFill>
                <a:latin typeface="Arial (Body)"/>
                <a:ea typeface="+mn-ea"/>
                <a:cs typeface="+mn-cs"/>
              </a:rPr>
              <a:t> to </a:t>
            </a:r>
            <a:r>
              <a:rPr lang="en-US" altLang="en-US" sz="2400" kern="1200" dirty="0">
                <a:solidFill>
                  <a:srgbClr val="000000"/>
                </a:solidFill>
                <a:latin typeface="Consolas" panose="020B0609020204030204" pitchFamily="49" charset="0"/>
                <a:ea typeface="+mn-ea"/>
                <a:cs typeface="+mn-cs"/>
              </a:rPr>
              <a:t>frequency[10]</a:t>
            </a:r>
            <a:r>
              <a:rPr lang="en-US" altLang="en-US" sz="2400" kern="1200" dirty="0">
                <a:solidFill>
                  <a:srgbClr val="000000"/>
                </a:solidFill>
                <a:latin typeface="Arial (Body)"/>
                <a:ea typeface="+mn-ea"/>
                <a:cs typeface="+mn-cs"/>
              </a:rPr>
              <a:t>) in the</a:t>
            </a:r>
            <a:r>
              <a:rPr lang="en-US" altLang="en-US" sz="2400" kern="1200" dirty="0">
                <a:solidFill>
                  <a:srgbClr val="000000"/>
                </a:solidFill>
                <a:latin typeface="Consolas" panose="020B0609020204030204" pitchFamily="49" charset="0"/>
                <a:ea typeface="+mn-ea"/>
                <a:cs typeface="+mn-cs"/>
              </a:rPr>
              <a:t> frequency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key statement in the loop </a:t>
            </a:r>
            <a:r>
              <a:rPr lang="en-US" altLang="en-US" sz="2400" kern="1200" dirty="0" smtClean="0">
                <a:solidFill>
                  <a:srgbClr val="000000"/>
                </a:solidFill>
                <a:latin typeface="Arial (Body)"/>
                <a:ea typeface="+mn-ea"/>
                <a:cs typeface="+mn-cs"/>
              </a:rPr>
              <a:t>is</a:t>
            </a:r>
          </a:p>
          <a:p>
            <a:pPr marL="742569" lvl="1" indent="-255651">
              <a:spcAft>
                <a:spcPct val="0"/>
              </a:spcAft>
            </a:pPr>
            <a:r>
              <a:rPr lang="en-US" altLang="en-US" sz="2400" kern="1200" dirty="0">
                <a:solidFill>
                  <a:srgbClr val="000000"/>
                </a:solidFill>
                <a:latin typeface="Arial (Body)"/>
                <a:ea typeface="+mn-ea"/>
                <a:cs typeface="+mn-cs"/>
              </a:rPr>
              <a:t> </a:t>
            </a:r>
            <a:endParaRPr lang="en-US" altLang="en-US" sz="2400" kern="1200" dirty="0" smtClean="0">
              <a:solidFill>
                <a:srgbClr val="000000"/>
              </a:solidFill>
              <a:latin typeface="Consolas" panose="020B0609020204030204" pitchFamily="49" charset="0"/>
              <a:ea typeface="+mn-ea"/>
              <a:cs typeface="+mn-cs"/>
            </a:endParaRPr>
          </a:p>
        </p:txBody>
      </p:sp>
      <p:pic>
        <p:nvPicPr>
          <p:cNvPr id="5" name="Picture 4" descr="The computer code reads as follows. plus plus frequency left bracket responses left bracket answer right bracket right bracket semicolon."/>
          <p:cNvPicPr>
            <a:picLocks noChangeAspect="1"/>
          </p:cNvPicPr>
          <p:nvPr/>
        </p:nvPicPr>
        <p:blipFill rotWithShape="1">
          <a:blip r:embed="rId2"/>
          <a:srcRect l="7657" b="8522"/>
          <a:stretch/>
        </p:blipFill>
        <p:spPr>
          <a:xfrm>
            <a:off x="1384933" y="3706409"/>
            <a:ext cx="5157537" cy="564131"/>
          </a:xfrm>
          <a:prstGeom prst="rect">
            <a:avLst/>
          </a:prstGeom>
        </p:spPr>
      </p:pic>
      <p:sp>
        <p:nvSpPr>
          <p:cNvPr id="4" name="Text Placeholder 3"/>
          <p:cNvSpPr>
            <a:spLocks noGrp="1"/>
          </p:cNvSpPr>
          <p:nvPr>
            <p:ph type="body" idx="2"/>
          </p:nvPr>
        </p:nvSpPr>
        <p:spPr>
          <a:xfrm>
            <a:off x="457200" y="4271151"/>
            <a:ext cx="8229600" cy="848223"/>
          </a:xfrm>
        </p:spPr>
        <p:txBody>
          <a:bodyPr/>
          <a:lstStyle/>
          <a:p>
            <a:pPr lvl="0" indent="0">
              <a:buNone/>
            </a:pPr>
            <a:r>
              <a:rPr lang="en-US" altLang="en-US" sz="2400" kern="1200" dirty="0">
                <a:solidFill>
                  <a:srgbClr val="000000"/>
                </a:solidFill>
                <a:latin typeface="Arial (Body)"/>
              </a:rPr>
              <a:t>which increments the appropriate </a:t>
            </a:r>
            <a:r>
              <a:rPr lang="en-US" altLang="en-US" sz="2400" kern="1200" dirty="0">
                <a:solidFill>
                  <a:srgbClr val="000000"/>
                </a:solidFill>
                <a:latin typeface="Consolas" panose="020B0609020204030204" pitchFamily="49" charset="0"/>
              </a:rPr>
              <a:t>frequency</a:t>
            </a:r>
            <a:r>
              <a:rPr lang="en-US" altLang="en-US" sz="2400" kern="1200" dirty="0">
                <a:solidFill>
                  <a:srgbClr val="000000"/>
                </a:solidFill>
                <a:latin typeface="Arial (Body)"/>
              </a:rPr>
              <a:t> counter depending on the value of </a:t>
            </a:r>
            <a:r>
              <a:rPr lang="en-US" altLang="en-US" sz="2400" kern="1200" dirty="0">
                <a:solidFill>
                  <a:srgbClr val="000000"/>
                </a:solidFill>
                <a:latin typeface="Consolas" panose="020B0609020204030204" pitchFamily="49" charset="0"/>
              </a:rPr>
              <a:t>responses[answer</a:t>
            </a:r>
            <a:r>
              <a:rPr lang="en-US" altLang="en-US" sz="2400" kern="1200" dirty="0" smtClean="0">
                <a:solidFill>
                  <a:srgbClr val="00000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23326898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(16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923299"/>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When the counter variable </a:t>
            </a:r>
            <a:r>
              <a:rPr lang="en-US" altLang="en-US" sz="2400" kern="1200" dirty="0">
                <a:solidFill>
                  <a:srgbClr val="000000"/>
                </a:solidFill>
                <a:latin typeface="Consolas" panose="020B0609020204030204" pitchFamily="49" charset="0"/>
                <a:ea typeface="+mn-ea"/>
                <a:cs typeface="+mn-cs"/>
              </a:rPr>
              <a:t>answer </a:t>
            </a:r>
            <a:r>
              <a:rPr lang="en-US" altLang="en-US" sz="2400" kern="1200" dirty="0">
                <a:solidFill>
                  <a:srgbClr val="000000"/>
                </a:solidFill>
                <a:latin typeface="Arial (Body)"/>
                <a:ea typeface="+mn-ea"/>
                <a:cs typeface="+mn-cs"/>
              </a:rPr>
              <a:t>is </a:t>
            </a:r>
            <a:r>
              <a:rPr lang="en-US" altLang="en-US" sz="2400" kern="1200" dirty="0" smtClean="0">
                <a:solidFill>
                  <a:srgbClr val="000000"/>
                </a:solidFill>
                <a:latin typeface="Consolas" panose="020B0609020204030204" pitchFamily="49" charset="0"/>
                <a:ea typeface="+mn-ea"/>
                <a:cs typeface="+mn-cs"/>
              </a:rPr>
              <a:t>0</a:t>
            </a:r>
            <a:r>
              <a:rPr lang="en-US" altLang="en-US" sz="2400" kern="1200" dirty="0" smtClean="0">
                <a:solidFill>
                  <a:srgbClr val="000000"/>
                </a:solidFill>
                <a:latin typeface="Arial (Body)"/>
                <a:ea typeface="+mn-ea"/>
                <a:cs typeface="+mn-cs"/>
              </a:rPr>
              <a:t>, </a:t>
            </a:r>
            <a:r>
              <a:rPr lang="en-US" altLang="en-US" sz="2400" kern="1200" dirty="0" smtClean="0">
                <a:solidFill>
                  <a:srgbClr val="000000"/>
                </a:solidFill>
                <a:latin typeface="Consolas" panose="020B0609020204030204" pitchFamily="49" charset="0"/>
                <a:ea typeface="+mn-ea"/>
                <a:cs typeface="+mn-cs"/>
              </a:rPr>
              <a:t>responses[answer</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is </a:t>
            </a:r>
            <a:r>
              <a:rPr lang="en-US" altLang="en-US" sz="2400" kern="1200" dirty="0">
                <a:solidFill>
                  <a:srgbClr val="000000"/>
                </a:solidFill>
                <a:latin typeface="Consolas" panose="020B0609020204030204" pitchFamily="49" charset="0"/>
                <a:ea typeface="+mn-ea"/>
                <a:cs typeface="+mn-cs"/>
              </a:rPr>
              <a:t>1</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so</a:t>
            </a:r>
            <a:endParaRPr lang="en-US" altLang="en-US" sz="2400" kern="1200" dirty="0">
              <a:solidFill>
                <a:srgbClr val="000000"/>
              </a:solidFill>
              <a:latin typeface="Consolas" panose="020B0609020204030204" pitchFamily="49" charset="0"/>
              <a:ea typeface="+mn-ea"/>
              <a:cs typeface="+mn-cs"/>
            </a:endParaRPr>
          </a:p>
        </p:txBody>
      </p:sp>
      <p:graphicFrame>
        <p:nvGraphicFramePr>
          <p:cNvPr id="11" name="Object 10" descr="Plus + frequency left bracket responses left bracket answer right bracket right bracket semicolon."/>
          <p:cNvGraphicFramePr>
            <a:graphicFrameLocks noChangeAspect="1"/>
          </p:cNvGraphicFramePr>
          <p:nvPr>
            <p:extLst>
              <p:ext uri="{D42A27DB-BD31-4B8C-83A1-F6EECF244321}">
                <p14:modId xmlns:p14="http://schemas.microsoft.com/office/powerpoint/2010/main" val="2899176946"/>
              </p:ext>
            </p:extLst>
          </p:nvPr>
        </p:nvGraphicFramePr>
        <p:xfrm>
          <a:off x="770505" y="2474228"/>
          <a:ext cx="4589761" cy="449976"/>
        </p:xfrm>
        <a:graphic>
          <a:graphicData uri="http://schemas.openxmlformats.org/presentationml/2006/ole">
            <mc:AlternateContent xmlns:mc="http://schemas.openxmlformats.org/markup-compatibility/2006">
              <mc:Choice xmlns:v="urn:schemas-microsoft-com:vml" Requires="v">
                <p:oleObj spid="_x0000_s11034" name="Equation" r:id="rId3" imgW="2590560" imgH="253800" progId="Equation.DSMT4">
                  <p:embed/>
                </p:oleObj>
              </mc:Choice>
              <mc:Fallback>
                <p:oleObj name="Equation" r:id="rId3" imgW="2590560" imgH="253800" progId="Equation.DSMT4">
                  <p:embed/>
                  <p:pic>
                    <p:nvPicPr>
                      <p:cNvPr id="0" name=""/>
                      <p:cNvPicPr/>
                      <p:nvPr/>
                    </p:nvPicPr>
                    <p:blipFill>
                      <a:blip r:embed="rId4"/>
                      <a:stretch>
                        <a:fillRect/>
                      </a:stretch>
                    </p:blipFill>
                    <p:spPr>
                      <a:xfrm>
                        <a:off x="770505" y="2474228"/>
                        <a:ext cx="4589761" cy="449976"/>
                      </a:xfrm>
                      <a:prstGeom prst="rect">
                        <a:avLst/>
                      </a:prstGeom>
                    </p:spPr>
                  </p:pic>
                </p:oleObj>
              </mc:Fallback>
            </mc:AlternateContent>
          </a:graphicData>
        </a:graphic>
      </p:graphicFrame>
      <p:sp>
        <p:nvSpPr>
          <p:cNvPr id="6" name="Content Placeholder 5"/>
          <p:cNvSpPr>
            <a:spLocks noGrp="1"/>
          </p:cNvSpPr>
          <p:nvPr>
            <p:ph sz="quarter" idx="15"/>
          </p:nvPr>
        </p:nvSpPr>
        <p:spPr>
          <a:xfrm>
            <a:off x="672609" y="2439942"/>
            <a:ext cx="7217134" cy="467270"/>
          </a:xfrm>
        </p:spPr>
        <p:txBody>
          <a:bodyPr/>
          <a:lstStyle/>
          <a:p>
            <a:pPr marL="739775" indent="3889375">
              <a:buNone/>
            </a:pPr>
            <a:r>
              <a:rPr lang="en-US" altLang="en-US" sz="2400" kern="1200" dirty="0">
                <a:solidFill>
                  <a:srgbClr val="000000"/>
                </a:solidFill>
                <a:latin typeface="Arial (Body)"/>
              </a:rPr>
              <a:t>is interpreted </a:t>
            </a:r>
            <a:r>
              <a:rPr lang="en-US" altLang="en-US" sz="2400" kern="1200" dirty="0" smtClean="0">
                <a:solidFill>
                  <a:srgbClr val="000000"/>
                </a:solidFill>
                <a:latin typeface="Arial (Body)"/>
              </a:rPr>
              <a:t>as</a:t>
            </a:r>
          </a:p>
        </p:txBody>
      </p:sp>
      <p:sp>
        <p:nvSpPr>
          <p:cNvPr id="8" name="Content Placeholder 7"/>
          <p:cNvSpPr>
            <a:spLocks noGrp="1"/>
          </p:cNvSpPr>
          <p:nvPr>
            <p:ph sz="quarter" idx="17"/>
          </p:nvPr>
        </p:nvSpPr>
        <p:spPr>
          <a:xfrm>
            <a:off x="457200" y="2895522"/>
            <a:ext cx="847725" cy="476150"/>
          </a:xfrm>
        </p:spPr>
        <p:txBody>
          <a:bodyPr/>
          <a:lstStyle/>
          <a:p>
            <a:pPr lvl="1"/>
            <a:r>
              <a:rPr lang="en-US" sz="2400" dirty="0" smtClean="0">
                <a:latin typeface="+mn-lt"/>
              </a:rPr>
              <a:t> </a:t>
            </a:r>
            <a:endParaRPr lang="en-US" sz="2400" dirty="0">
              <a:latin typeface="+mn-lt"/>
            </a:endParaRPr>
          </a:p>
        </p:txBody>
      </p:sp>
      <p:pic>
        <p:nvPicPr>
          <p:cNvPr id="9" name="Picture 8" descr="The computer code reads as follows. plus plus frequency left bracket 1 right bracket semicolon."/>
          <p:cNvPicPr>
            <a:picLocks noChangeAspect="1"/>
          </p:cNvPicPr>
          <p:nvPr/>
        </p:nvPicPr>
        <p:blipFill rotWithShape="1">
          <a:blip r:embed="rId5"/>
          <a:srcRect l="11608" b="20690"/>
          <a:stretch/>
        </p:blipFill>
        <p:spPr>
          <a:xfrm>
            <a:off x="1304925" y="2924204"/>
            <a:ext cx="2747240" cy="517384"/>
          </a:xfrm>
          <a:prstGeom prst="rect">
            <a:avLst/>
          </a:prstGeom>
        </p:spPr>
      </p:pic>
      <p:sp>
        <p:nvSpPr>
          <p:cNvPr id="4" name="Content Placeholder 3"/>
          <p:cNvSpPr>
            <a:spLocks noGrp="1"/>
          </p:cNvSpPr>
          <p:nvPr>
            <p:ph sz="quarter" idx="13"/>
          </p:nvPr>
        </p:nvSpPr>
        <p:spPr>
          <a:xfrm>
            <a:off x="424959" y="3430844"/>
            <a:ext cx="8229600" cy="994142"/>
          </a:xfrm>
        </p:spPr>
        <p:txBody>
          <a:bodyPr/>
          <a:lstStyle/>
          <a:p>
            <a:pPr lvl="0" indent="0">
              <a:spcAft>
                <a:spcPct val="0"/>
              </a:spcAft>
              <a:buNone/>
              <a:tabLst/>
            </a:pPr>
            <a:r>
              <a:rPr lang="en-US" altLang="en-US" sz="2400" kern="1200" dirty="0">
                <a:solidFill>
                  <a:srgbClr val="000000"/>
                </a:solidFill>
                <a:latin typeface="Arial (Body)"/>
              </a:rPr>
              <a:t>which increments array element one.</a:t>
            </a:r>
          </a:p>
          <a:p>
            <a:pPr marL="255651" lvl="0" indent="-255651">
              <a:spcAft>
                <a:spcPct val="0"/>
              </a:spcAft>
              <a:tabLst/>
            </a:pPr>
            <a:r>
              <a:rPr lang="en-US" altLang="en-US" sz="2400" kern="1200" dirty="0">
                <a:solidFill>
                  <a:srgbClr val="000000"/>
                </a:solidFill>
                <a:latin typeface="Arial (Body)"/>
              </a:rPr>
              <a:t>When </a:t>
            </a:r>
            <a:r>
              <a:rPr lang="en-US" altLang="en-US" sz="2400" kern="1200" dirty="0">
                <a:solidFill>
                  <a:srgbClr val="000000"/>
                </a:solidFill>
                <a:latin typeface="Consolas" panose="020B0609020204030204" pitchFamily="49" charset="0"/>
              </a:rPr>
              <a:t>answer</a:t>
            </a:r>
            <a:r>
              <a:rPr lang="en-US" altLang="en-US" sz="2400" kern="1200" dirty="0">
                <a:solidFill>
                  <a:srgbClr val="000000"/>
                </a:solidFill>
                <a:latin typeface="Arial (Body)"/>
              </a:rPr>
              <a:t> is </a:t>
            </a:r>
            <a:r>
              <a:rPr lang="en-US" altLang="en-US" sz="2400" kern="1200" dirty="0">
                <a:solidFill>
                  <a:srgbClr val="000000"/>
                </a:solidFill>
                <a:latin typeface="Consolas" panose="020B0609020204030204" pitchFamily="49" charset="0"/>
              </a:rPr>
              <a:t>1</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responses[answer]</a:t>
            </a:r>
            <a:r>
              <a:rPr lang="en-US" altLang="en-US" sz="2400" kern="1200" dirty="0">
                <a:solidFill>
                  <a:srgbClr val="000000"/>
                </a:solidFill>
                <a:latin typeface="Arial (Body)"/>
              </a:rPr>
              <a:t> is </a:t>
            </a:r>
            <a:r>
              <a:rPr lang="en-US" altLang="en-US" sz="2400" kern="1200" dirty="0">
                <a:solidFill>
                  <a:srgbClr val="000000"/>
                </a:solidFill>
                <a:latin typeface="Consolas" panose="020B0609020204030204" pitchFamily="49" charset="0"/>
              </a:rPr>
              <a:t>2</a:t>
            </a:r>
            <a:r>
              <a:rPr lang="en-US" altLang="en-US" sz="2400" kern="1200" dirty="0">
                <a:solidFill>
                  <a:srgbClr val="000000"/>
                </a:solidFill>
                <a:latin typeface="Arial (Body)"/>
              </a:rPr>
              <a:t>, </a:t>
            </a:r>
            <a:r>
              <a:rPr lang="en-US" altLang="en-US" sz="2400" kern="1200" dirty="0" smtClean="0">
                <a:solidFill>
                  <a:srgbClr val="000000"/>
                </a:solidFill>
                <a:latin typeface="Arial (Body)"/>
              </a:rPr>
              <a:t>so</a:t>
            </a:r>
            <a:endParaRPr lang="en-US" sz="2400" dirty="0"/>
          </a:p>
        </p:txBody>
      </p:sp>
      <p:graphicFrame>
        <p:nvGraphicFramePr>
          <p:cNvPr id="12" name="Object 11" descr="Plus + frequency left bracket responses left bracket answer right bracket right bracket semicolon."/>
          <p:cNvGraphicFramePr>
            <a:graphicFrameLocks noChangeAspect="1"/>
          </p:cNvGraphicFramePr>
          <p:nvPr>
            <p:extLst>
              <p:ext uri="{D42A27DB-BD31-4B8C-83A1-F6EECF244321}">
                <p14:modId xmlns:p14="http://schemas.microsoft.com/office/powerpoint/2010/main" val="3406047433"/>
              </p:ext>
            </p:extLst>
          </p:nvPr>
        </p:nvGraphicFramePr>
        <p:xfrm>
          <a:off x="751455" y="4560760"/>
          <a:ext cx="4589761" cy="449976"/>
        </p:xfrm>
        <a:graphic>
          <a:graphicData uri="http://schemas.openxmlformats.org/presentationml/2006/ole">
            <mc:AlternateContent xmlns:mc="http://schemas.openxmlformats.org/markup-compatibility/2006">
              <mc:Choice xmlns:v="urn:schemas-microsoft-com:vml" Requires="v">
                <p:oleObj spid="_x0000_s11035" name="Equation" r:id="rId6" imgW="2590560" imgH="253800" progId="Equation.DSMT4">
                  <p:embed/>
                </p:oleObj>
              </mc:Choice>
              <mc:Fallback>
                <p:oleObj name="Equation" r:id="rId6" imgW="2590560" imgH="253800" progId="Equation.DSMT4">
                  <p:embed/>
                  <p:pic>
                    <p:nvPicPr>
                      <p:cNvPr id="0" name=""/>
                      <p:cNvPicPr/>
                      <p:nvPr/>
                    </p:nvPicPr>
                    <p:blipFill>
                      <a:blip r:embed="rId7"/>
                      <a:stretch>
                        <a:fillRect/>
                      </a:stretch>
                    </p:blipFill>
                    <p:spPr>
                      <a:xfrm>
                        <a:off x="751455" y="4560760"/>
                        <a:ext cx="4589761" cy="449976"/>
                      </a:xfrm>
                      <a:prstGeom prst="rect">
                        <a:avLst/>
                      </a:prstGeom>
                    </p:spPr>
                  </p:pic>
                </p:oleObj>
              </mc:Fallback>
            </mc:AlternateContent>
          </a:graphicData>
        </a:graphic>
      </p:graphicFrame>
      <p:sp>
        <p:nvSpPr>
          <p:cNvPr id="7" name="Content Placeholder 6"/>
          <p:cNvSpPr>
            <a:spLocks noGrp="1"/>
          </p:cNvSpPr>
          <p:nvPr>
            <p:ph sz="quarter" idx="16"/>
          </p:nvPr>
        </p:nvSpPr>
        <p:spPr>
          <a:xfrm>
            <a:off x="457200" y="4494902"/>
            <a:ext cx="8229600" cy="488765"/>
          </a:xfrm>
        </p:spPr>
        <p:txBody>
          <a:bodyPr/>
          <a:lstStyle/>
          <a:p>
            <a:pPr marL="0" lvl="0" indent="4857750">
              <a:spcAft>
                <a:spcPct val="0"/>
              </a:spcAft>
              <a:buNone/>
              <a:tabLst/>
            </a:pPr>
            <a:r>
              <a:rPr lang="en-US" altLang="en-US" sz="2400" kern="1200" dirty="0">
                <a:solidFill>
                  <a:srgbClr val="000000"/>
                </a:solidFill>
                <a:latin typeface="+mn-lt"/>
              </a:rPr>
              <a:t>is interpreted </a:t>
            </a:r>
            <a:r>
              <a:rPr lang="en-US" altLang="en-US" sz="2400" kern="1200" dirty="0" smtClean="0">
                <a:solidFill>
                  <a:srgbClr val="000000"/>
                </a:solidFill>
                <a:latin typeface="+mn-lt"/>
              </a:rPr>
              <a:t>as</a:t>
            </a:r>
          </a:p>
          <a:p>
            <a:pPr lvl="1">
              <a:spcAft>
                <a:spcPct val="0"/>
              </a:spcAft>
            </a:pPr>
            <a:r>
              <a:rPr lang="en-US" sz="2400" dirty="0" smtClean="0">
                <a:latin typeface="+mn-lt"/>
              </a:rPr>
              <a:t> </a:t>
            </a:r>
            <a:endParaRPr lang="en-US" sz="2400" dirty="0">
              <a:latin typeface="+mn-lt"/>
            </a:endParaRPr>
          </a:p>
        </p:txBody>
      </p:sp>
      <p:pic>
        <p:nvPicPr>
          <p:cNvPr id="10" name="Picture 9" descr="The computer code reads as follows. plus plus frequency left bracket 2 right bracket semicolon."/>
          <p:cNvPicPr>
            <a:picLocks noChangeAspect="1"/>
          </p:cNvPicPr>
          <p:nvPr/>
        </p:nvPicPr>
        <p:blipFill rotWithShape="1">
          <a:blip r:embed="rId8"/>
          <a:srcRect l="13270" b="13078"/>
          <a:stretch/>
        </p:blipFill>
        <p:spPr>
          <a:xfrm>
            <a:off x="1228816" y="4944838"/>
            <a:ext cx="2698942" cy="552279"/>
          </a:xfrm>
          <a:prstGeom prst="rect">
            <a:avLst/>
          </a:prstGeom>
        </p:spPr>
      </p:pic>
      <p:sp>
        <p:nvSpPr>
          <p:cNvPr id="5" name="Content Placeholder 4"/>
          <p:cNvSpPr>
            <a:spLocks noGrp="1"/>
          </p:cNvSpPr>
          <p:nvPr>
            <p:ph sz="quarter" idx="14"/>
          </p:nvPr>
        </p:nvSpPr>
        <p:spPr>
          <a:xfrm>
            <a:off x="751455" y="5463801"/>
            <a:ext cx="5414214" cy="435007"/>
          </a:xfrm>
        </p:spPr>
        <p:txBody>
          <a:bodyPr/>
          <a:lstStyle/>
          <a:p>
            <a:pPr marL="0" lvl="0" indent="0">
              <a:buNone/>
            </a:pPr>
            <a:r>
              <a:rPr lang="en-US" altLang="en-US" sz="2400" kern="1200" dirty="0">
                <a:solidFill>
                  <a:srgbClr val="000000"/>
                </a:solidFill>
                <a:latin typeface="Arial (Body)"/>
              </a:rPr>
              <a:t>which increments array element </a:t>
            </a:r>
            <a:r>
              <a:rPr lang="en-US" altLang="en-US" sz="2400" kern="1200" dirty="0" smtClean="0">
                <a:solidFill>
                  <a:srgbClr val="000000"/>
                </a:solidFill>
                <a:latin typeface="Arial (Body)"/>
              </a:rPr>
              <a:t>two.</a:t>
            </a:r>
          </a:p>
        </p:txBody>
      </p:sp>
    </p:spTree>
    <p:extLst>
      <p:ext uri="{BB962C8B-B14F-4D97-AF65-F5344CB8AC3E}">
        <p14:creationId xmlns:p14="http://schemas.microsoft.com/office/powerpoint/2010/main" val="14834577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(17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523190"/>
          </a:xfrm>
        </p:spPr>
        <p:txBody>
          <a:bodyPr wrap="square" lIns="91425" tIns="91425" rIns="91425" bIns="91425">
            <a:spAutoFit/>
          </a:bodyPr>
          <a:lstStyle/>
          <a:p>
            <a:pPr marL="255651" lvl="0" indent="-255651">
              <a:spcAft>
                <a:spcPct val="0"/>
              </a:spcAft>
              <a:tabLst/>
            </a:pPr>
            <a:r>
              <a:rPr lang="en-US" altLang="en-US" sz="2200" kern="1200" dirty="0" smtClean="0">
                <a:solidFill>
                  <a:srgbClr val="000000"/>
                </a:solidFill>
                <a:latin typeface="Arial (Body)"/>
                <a:ea typeface="+mn-ea"/>
                <a:cs typeface="+mn-cs"/>
              </a:rPr>
              <a:t>When </a:t>
            </a:r>
            <a:r>
              <a:rPr lang="en-US" altLang="en-US" sz="2200" kern="1200" dirty="0" smtClean="0">
                <a:solidFill>
                  <a:srgbClr val="000000"/>
                </a:solidFill>
                <a:latin typeface="Consolas" panose="020B0609020204030204" pitchFamily="49" charset="0"/>
                <a:ea typeface="+mn-ea"/>
                <a:cs typeface="+mn-cs"/>
              </a:rPr>
              <a:t>answer</a:t>
            </a:r>
            <a:r>
              <a:rPr lang="en-US" altLang="en-US" sz="2200" kern="1200" dirty="0" smtClean="0">
                <a:solidFill>
                  <a:srgbClr val="000000"/>
                </a:solidFill>
                <a:latin typeface="Arial (Body)"/>
                <a:ea typeface="+mn-ea"/>
                <a:cs typeface="+mn-cs"/>
              </a:rPr>
              <a:t> is </a:t>
            </a:r>
            <a:r>
              <a:rPr lang="en-US" altLang="en-US" sz="2200" kern="1200" dirty="0" smtClean="0">
                <a:solidFill>
                  <a:srgbClr val="000000"/>
                </a:solidFill>
                <a:latin typeface="Consolas" panose="020B0609020204030204" pitchFamily="49" charset="0"/>
                <a:ea typeface="+mn-ea"/>
                <a:cs typeface="+mn-cs"/>
              </a:rPr>
              <a:t>2</a:t>
            </a:r>
            <a:r>
              <a:rPr lang="en-US" altLang="en-US" sz="2200" kern="1200" dirty="0" smtClean="0">
                <a:solidFill>
                  <a:srgbClr val="000000"/>
                </a:solidFill>
                <a:latin typeface="Arial (Body)"/>
                <a:ea typeface="+mn-ea"/>
                <a:cs typeface="+mn-cs"/>
              </a:rPr>
              <a:t>, </a:t>
            </a:r>
            <a:r>
              <a:rPr lang="en-US" altLang="en-US" sz="2200" kern="1200" dirty="0" smtClean="0">
                <a:solidFill>
                  <a:srgbClr val="000000"/>
                </a:solidFill>
                <a:latin typeface="Consolas" panose="020B0609020204030204" pitchFamily="49" charset="0"/>
                <a:ea typeface="+mn-ea"/>
                <a:cs typeface="+mn-cs"/>
              </a:rPr>
              <a:t>responses[answer]</a:t>
            </a:r>
            <a:r>
              <a:rPr lang="en-US" altLang="en-US" sz="2200" kern="1200" dirty="0" smtClean="0">
                <a:solidFill>
                  <a:srgbClr val="000000"/>
                </a:solidFill>
                <a:latin typeface="Arial (Body)"/>
                <a:ea typeface="+mn-ea"/>
                <a:cs typeface="+mn-cs"/>
              </a:rPr>
              <a:t> is </a:t>
            </a:r>
            <a:r>
              <a:rPr lang="en-US" altLang="en-US" sz="2200" kern="1200" dirty="0" smtClean="0">
                <a:solidFill>
                  <a:srgbClr val="000000"/>
                </a:solidFill>
                <a:latin typeface="Consolas" panose="020B0609020204030204" pitchFamily="49" charset="0"/>
                <a:ea typeface="+mn-ea"/>
                <a:cs typeface="+mn-cs"/>
              </a:rPr>
              <a:t>6</a:t>
            </a:r>
            <a:r>
              <a:rPr lang="en-US" altLang="en-US" sz="2200" kern="1200" dirty="0" smtClean="0">
                <a:solidFill>
                  <a:srgbClr val="000000"/>
                </a:solidFill>
                <a:latin typeface="Arial (Body)"/>
                <a:ea typeface="+mn-ea"/>
                <a:cs typeface="+mn-cs"/>
              </a:rPr>
              <a:t>, so</a:t>
            </a:r>
            <a:endParaRPr lang="en-US" altLang="en-US" sz="2400" kern="1200" dirty="0" smtClean="0">
              <a:solidFill>
                <a:srgbClr val="000000"/>
              </a:solidFill>
              <a:latin typeface="Arial (Body)"/>
              <a:ea typeface="+mn-ea"/>
              <a:cs typeface="+mn-cs"/>
            </a:endParaRPr>
          </a:p>
        </p:txBody>
      </p:sp>
      <p:graphicFrame>
        <p:nvGraphicFramePr>
          <p:cNvPr id="11" name="Object 10" descr="Plus + frequency left bracket responses left bracket answer right bracket right bracket semicolon."/>
          <p:cNvGraphicFramePr>
            <a:graphicFrameLocks noChangeAspect="1"/>
          </p:cNvGraphicFramePr>
          <p:nvPr>
            <p:extLst>
              <p:ext uri="{D42A27DB-BD31-4B8C-83A1-F6EECF244321}">
                <p14:modId xmlns:p14="http://schemas.microsoft.com/office/powerpoint/2010/main" val="1372757418"/>
              </p:ext>
            </p:extLst>
          </p:nvPr>
        </p:nvGraphicFramePr>
        <p:xfrm>
          <a:off x="764932" y="2091209"/>
          <a:ext cx="5048737" cy="494974"/>
        </p:xfrm>
        <a:graphic>
          <a:graphicData uri="http://schemas.openxmlformats.org/presentationml/2006/ole">
            <mc:AlternateContent xmlns:mc="http://schemas.openxmlformats.org/markup-compatibility/2006">
              <mc:Choice xmlns:v="urn:schemas-microsoft-com:vml" Requires="v">
                <p:oleObj spid="_x0000_s11659" name="Equation" r:id="rId3" imgW="2590560" imgH="253800" progId="Equation.DSMT4">
                  <p:embed/>
                </p:oleObj>
              </mc:Choice>
              <mc:Fallback>
                <p:oleObj name="Equation" r:id="rId3" imgW="2590560" imgH="253800" progId="Equation.DSMT4">
                  <p:embed/>
                  <p:pic>
                    <p:nvPicPr>
                      <p:cNvPr id="0" name=""/>
                      <p:cNvPicPr/>
                      <p:nvPr/>
                    </p:nvPicPr>
                    <p:blipFill>
                      <a:blip r:embed="rId4"/>
                      <a:stretch>
                        <a:fillRect/>
                      </a:stretch>
                    </p:blipFill>
                    <p:spPr>
                      <a:xfrm>
                        <a:off x="764932" y="2091209"/>
                        <a:ext cx="5048737" cy="494974"/>
                      </a:xfrm>
                      <a:prstGeom prst="rect">
                        <a:avLst/>
                      </a:prstGeom>
                    </p:spPr>
                  </p:pic>
                </p:oleObj>
              </mc:Fallback>
            </mc:AlternateContent>
          </a:graphicData>
        </a:graphic>
      </p:graphicFrame>
      <p:sp>
        <p:nvSpPr>
          <p:cNvPr id="6" name="Content Placeholder 5"/>
          <p:cNvSpPr>
            <a:spLocks noGrp="1"/>
          </p:cNvSpPr>
          <p:nvPr>
            <p:ph sz="quarter" idx="13"/>
          </p:nvPr>
        </p:nvSpPr>
        <p:spPr>
          <a:xfrm>
            <a:off x="650875" y="2061572"/>
            <a:ext cx="7626350" cy="524611"/>
          </a:xfrm>
        </p:spPr>
        <p:txBody>
          <a:bodyPr/>
          <a:lstStyle/>
          <a:p>
            <a:pPr marL="0" lvl="0" indent="5086350">
              <a:spcAft>
                <a:spcPct val="0"/>
              </a:spcAft>
              <a:buNone/>
              <a:tabLst/>
            </a:pPr>
            <a:r>
              <a:rPr lang="en-US" altLang="en-US" sz="2400" kern="1200" dirty="0">
                <a:solidFill>
                  <a:srgbClr val="000000"/>
                </a:solidFill>
                <a:latin typeface="Arial (Body)"/>
              </a:rPr>
              <a:t>is interpreted as</a:t>
            </a:r>
          </a:p>
          <a:p>
            <a:pPr marL="742569" lvl="1" indent="-255651">
              <a:spcAft>
                <a:spcPct val="0"/>
              </a:spcAft>
            </a:pPr>
            <a:r>
              <a:rPr lang="en-US" altLang="en-US" sz="2400" kern="1200" dirty="0">
                <a:solidFill>
                  <a:srgbClr val="000000"/>
                </a:solidFill>
                <a:latin typeface="Arial (Body)"/>
              </a:rPr>
              <a:t> </a:t>
            </a:r>
          </a:p>
        </p:txBody>
      </p:sp>
      <p:pic>
        <p:nvPicPr>
          <p:cNvPr id="5" name="Picture 4" descr="The computer code reads as follows. plus plus frequency left bracket 6 right bracket semicolon."/>
          <p:cNvPicPr>
            <a:picLocks noChangeAspect="1"/>
          </p:cNvPicPr>
          <p:nvPr/>
        </p:nvPicPr>
        <p:blipFill rotWithShape="1">
          <a:blip r:embed="rId5"/>
          <a:srcRect l="12880" t="7418"/>
          <a:stretch/>
        </p:blipFill>
        <p:spPr>
          <a:xfrm>
            <a:off x="1490124" y="2581207"/>
            <a:ext cx="2478835" cy="537856"/>
          </a:xfrm>
          <a:prstGeom prst="rect">
            <a:avLst/>
          </a:prstGeom>
        </p:spPr>
      </p:pic>
      <p:sp>
        <p:nvSpPr>
          <p:cNvPr id="4" name="Text Placeholder 3"/>
          <p:cNvSpPr>
            <a:spLocks noGrp="1"/>
          </p:cNvSpPr>
          <p:nvPr>
            <p:ph type="body" idx="4294967295"/>
          </p:nvPr>
        </p:nvSpPr>
        <p:spPr>
          <a:xfrm>
            <a:off x="460375" y="3027882"/>
            <a:ext cx="8229600" cy="3306763"/>
          </a:xfrm>
        </p:spPr>
        <p:txBody>
          <a:bodyPr/>
          <a:lstStyle/>
          <a:p>
            <a:pPr lvl="0" indent="0">
              <a:spcAft>
                <a:spcPct val="0"/>
              </a:spcAft>
              <a:buNone/>
              <a:tabLst/>
            </a:pPr>
            <a:r>
              <a:rPr lang="en-US" altLang="en-US" sz="2200" kern="1200" dirty="0">
                <a:solidFill>
                  <a:srgbClr val="000000"/>
                </a:solidFill>
                <a:latin typeface="Arial (Body)"/>
              </a:rPr>
              <a:t>which increments array element six, and so on.</a:t>
            </a:r>
          </a:p>
          <a:p>
            <a:pPr marL="255651" lvl="0" indent="-255651">
              <a:spcAft>
                <a:spcPct val="0"/>
              </a:spcAft>
              <a:tabLst/>
            </a:pPr>
            <a:r>
              <a:rPr lang="en-US" altLang="en-US" sz="2200" kern="1200" dirty="0">
                <a:solidFill>
                  <a:srgbClr val="000000"/>
                </a:solidFill>
                <a:latin typeface="Arial (Body)"/>
              </a:rPr>
              <a:t>Regardless of the number of responses processed in the survey, only an 11-element array is required (ignoring element zero) to summarize the results.</a:t>
            </a:r>
          </a:p>
          <a:p>
            <a:pPr marL="255651" lvl="0" indent="-255651">
              <a:spcAft>
                <a:spcPct val="0"/>
              </a:spcAft>
              <a:tabLst/>
            </a:pPr>
            <a:r>
              <a:rPr lang="en-US" altLang="en-US" sz="2200" kern="1200" dirty="0">
                <a:solidFill>
                  <a:srgbClr val="000000"/>
                </a:solidFill>
                <a:latin typeface="Arial (Body)"/>
              </a:rPr>
              <a:t>If the data contained invalid values such as 13, the program would attempt to add </a:t>
            </a:r>
            <a:r>
              <a:rPr lang="en-US" altLang="en-US" sz="2200" kern="1200" dirty="0">
                <a:solidFill>
                  <a:srgbClr val="000000"/>
                </a:solidFill>
                <a:latin typeface="Consolas" panose="020B0609020204030204" pitchFamily="49" charset="0"/>
              </a:rPr>
              <a:t>1</a:t>
            </a:r>
            <a:r>
              <a:rPr lang="en-US" altLang="en-US" sz="2200" kern="1200" dirty="0">
                <a:solidFill>
                  <a:srgbClr val="000000"/>
                </a:solidFill>
                <a:latin typeface="Arial (Body)"/>
              </a:rPr>
              <a:t> to </a:t>
            </a:r>
            <a:r>
              <a:rPr lang="en-US" altLang="en-US" sz="2200" kern="1200" dirty="0">
                <a:solidFill>
                  <a:srgbClr val="000000"/>
                </a:solidFill>
                <a:latin typeface="Consolas" panose="020B0609020204030204" pitchFamily="49" charset="0"/>
              </a:rPr>
              <a:t>frequency[13]</a:t>
            </a:r>
            <a:r>
              <a:rPr lang="en-US" altLang="en-US" sz="2200" kern="1200" dirty="0">
                <a:solidFill>
                  <a:srgbClr val="000000"/>
                </a:solidFill>
                <a:latin typeface="Arial (Body)"/>
              </a:rPr>
              <a:t>.</a:t>
            </a:r>
          </a:p>
          <a:p>
            <a:pPr marL="255651" lvl="0" indent="-255651">
              <a:spcAft>
                <a:spcPct val="0"/>
              </a:spcAft>
              <a:tabLst/>
            </a:pPr>
            <a:r>
              <a:rPr lang="en-US" altLang="en-US" sz="2200" kern="1200" dirty="0">
                <a:solidFill>
                  <a:srgbClr val="000000"/>
                </a:solidFill>
                <a:latin typeface="Arial (Body)"/>
              </a:rPr>
              <a:t>This would be outside the bounds of the array</a:t>
            </a:r>
            <a:r>
              <a:rPr lang="en-US" altLang="en-US" sz="2200" kern="1200" dirty="0" smtClean="0">
                <a:solidFill>
                  <a:srgbClr val="000000"/>
                </a:solidFill>
                <a:latin typeface="Arial (Body)"/>
              </a:rPr>
              <a:t>.</a:t>
            </a:r>
            <a:endParaRPr lang="en-US" sz="2200" dirty="0"/>
          </a:p>
        </p:txBody>
      </p:sp>
    </p:spTree>
    <p:extLst>
      <p:ext uri="{BB962C8B-B14F-4D97-AF65-F5344CB8AC3E}">
        <p14:creationId xmlns:p14="http://schemas.microsoft.com/office/powerpoint/2010/main" val="6790354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(18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b="1" kern="1200" dirty="0">
                <a:solidFill>
                  <a:srgbClr val="000000"/>
                </a:solidFill>
                <a:latin typeface="Arial (Body)"/>
                <a:ea typeface="+mn-ea"/>
                <a:cs typeface="+mn-cs"/>
              </a:rPr>
              <a:t>C has no array bounds checking to prevent the program from referring to an element that does not </a:t>
            </a:r>
            <a:r>
              <a:rPr lang="en-US" altLang="en-US" sz="2400" b="1" kern="1200" dirty="0" smtClean="0">
                <a:solidFill>
                  <a:srgbClr val="000000"/>
                </a:solidFill>
                <a:latin typeface="Arial (Body)"/>
                <a:ea typeface="+mn-ea"/>
                <a:cs typeface="+mn-cs"/>
              </a:rPr>
              <a:t>exist.</a:t>
            </a:r>
            <a:endParaRPr lang="en-US" altLang="en-US" sz="2400" b="1"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Thus, an executing program can “walk off” either end of an array without warning—a security problem that we discuss in Section </a:t>
            </a:r>
            <a:r>
              <a:rPr lang="en-US" altLang="en-US" sz="2400" kern="1200" dirty="0" smtClean="0">
                <a:solidFill>
                  <a:srgbClr val="000000"/>
                </a:solidFill>
                <a:latin typeface="Arial (Body)"/>
                <a:ea typeface="+mn-ea"/>
                <a:cs typeface="+mn-cs"/>
              </a:rPr>
              <a:t>6.11.</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You should ensure that all array references remain within the bounds of the array.</a:t>
            </a:r>
          </a:p>
        </p:txBody>
      </p:sp>
    </p:spTree>
    <p:extLst>
      <p:ext uri="{BB962C8B-B14F-4D97-AF65-F5344CB8AC3E}">
        <p14:creationId xmlns:p14="http://schemas.microsoft.com/office/powerpoint/2010/main" val="4044059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Common Programming Error 6.5</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Referring to an element outside the array bounds.</a:t>
            </a:r>
          </a:p>
        </p:txBody>
      </p:sp>
    </p:spTree>
    <p:extLst>
      <p:ext uri="{BB962C8B-B14F-4D97-AF65-F5344CB8AC3E}">
        <p14:creationId xmlns:p14="http://schemas.microsoft.com/office/powerpoint/2010/main" val="4014029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6.1</a:t>
            </a:r>
          </a:p>
        </p:txBody>
      </p:sp>
      <p:sp>
        <p:nvSpPr>
          <p:cNvPr id="5" name="Text Placeholder 4"/>
          <p:cNvSpPr>
            <a:spLocks noGrp="1"/>
          </p:cNvSpPr>
          <p:nvPr>
            <p:ph type="body" idx="1"/>
          </p:nvPr>
        </p:nvSpPr>
        <p:spPr/>
        <p:txBody>
          <a:bodyPr/>
          <a:lstStyle/>
          <a:p>
            <a:pPr marL="0" indent="0">
              <a:buNone/>
            </a:pPr>
            <a:r>
              <a:rPr lang="en-US" sz="2400" dirty="0">
                <a:latin typeface="+mn-lt"/>
              </a:rPr>
              <a:t>When looping through an array, the array index should never go below 0 and should </a:t>
            </a:r>
            <a:r>
              <a:rPr lang="en-US" sz="2400" dirty="0" smtClean="0">
                <a:latin typeface="+mn-lt"/>
              </a:rPr>
              <a:t>always be </a:t>
            </a:r>
            <a:r>
              <a:rPr lang="en-US" sz="2400" dirty="0">
                <a:latin typeface="+mn-lt"/>
              </a:rPr>
              <a:t>less than the total number of elements in the array (size – 1). Make sure the </a:t>
            </a:r>
            <a:r>
              <a:rPr lang="en-US" sz="2400" dirty="0" smtClean="0">
                <a:latin typeface="+mn-lt"/>
              </a:rPr>
              <a:t>loop-continuation condition </a:t>
            </a:r>
            <a:r>
              <a:rPr lang="en-US" sz="2400" dirty="0">
                <a:latin typeface="+mn-lt"/>
              </a:rPr>
              <a:t>prevents accessing elements outside this range.</a:t>
            </a:r>
          </a:p>
        </p:txBody>
      </p:sp>
    </p:spTree>
    <p:extLst>
      <p:ext uri="{BB962C8B-B14F-4D97-AF65-F5344CB8AC3E}">
        <p14:creationId xmlns:p14="http://schemas.microsoft.com/office/powerpoint/2010/main" val="14231737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Error-Prevention Tip 6.2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Programs should validate the correctness of all input values to prevent erroneous </a:t>
            </a:r>
            <a:r>
              <a:rPr lang="en-US" sz="2400" dirty="0" smtClean="0">
                <a:latin typeface="+mn-lt"/>
              </a:rPr>
              <a:t>information from </a:t>
            </a:r>
            <a:r>
              <a:rPr lang="en-US" sz="2400" dirty="0">
                <a:latin typeface="+mn-lt"/>
              </a:rPr>
              <a:t>affecting a program’s calculations.</a:t>
            </a:r>
          </a:p>
        </p:txBody>
      </p:sp>
    </p:spTree>
    <p:extLst>
      <p:ext uri="{BB962C8B-B14F-4D97-AF65-F5344CB8AC3E}">
        <p14:creationId xmlns:p14="http://schemas.microsoft.com/office/powerpoint/2010/main" val="38723273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(19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spAutoFit/>
          </a:bodyPr>
          <a:lstStyle/>
          <a:p>
            <a:pPr marL="0" lvl="0" indent="0">
              <a:spcAft>
                <a:spcPct val="0"/>
              </a:spcAft>
              <a:buNone/>
              <a:tabLst/>
              <a:defRPr/>
            </a:pPr>
            <a:r>
              <a:rPr lang="en-US" sz="2400" b="1" kern="1200" dirty="0">
                <a:solidFill>
                  <a:srgbClr val="000000"/>
                </a:solidFill>
                <a:latin typeface="Arial (Body)"/>
                <a:ea typeface="+mn-ea"/>
                <a:cs typeface="+mn-cs"/>
              </a:rPr>
              <a:t>Graphing Array Element Values with Histograms</a:t>
            </a:r>
          </a:p>
          <a:p>
            <a:pPr marL="255651" lvl="0" indent="-255651">
              <a:spcAft>
                <a:spcPct val="0"/>
              </a:spcAft>
              <a:tabLst/>
              <a:defRPr/>
            </a:pPr>
            <a:r>
              <a:rPr lang="en-US" sz="2400" kern="1200" dirty="0">
                <a:solidFill>
                  <a:srgbClr val="000000"/>
                </a:solidFill>
                <a:latin typeface="Arial (Body)"/>
                <a:ea typeface="+mn-ea"/>
                <a:cs typeface="+mn-cs"/>
              </a:rPr>
              <a:t>Our next example </a:t>
            </a:r>
            <a:r>
              <a:rPr lang="en-US" sz="2400" kern="1200" dirty="0" smtClean="0">
                <a:solidFill>
                  <a:srgbClr val="000000"/>
                </a:solidFill>
                <a:latin typeface="Arial (Body)"/>
                <a:ea typeface="+mn-ea"/>
                <a:cs typeface="+mn-cs"/>
              </a:rPr>
              <a:t>(Figure</a:t>
            </a:r>
            <a:r>
              <a:rPr lang="en-US" sz="2400" kern="1200" dirty="0">
                <a:solidFill>
                  <a:srgbClr val="000000"/>
                </a:solidFill>
                <a:latin typeface="Arial (Body)"/>
                <a:ea typeface="+mn-ea"/>
                <a:cs typeface="+mn-cs"/>
              </a:rPr>
              <a:t> 6.8) reads numbers from an array and graphs the information in the form of a bar chart or histogram—each number is printed, then a bar consisting of that many asterisks is printed beside the </a:t>
            </a:r>
            <a:r>
              <a:rPr lang="en-US" sz="2400" kern="1200" dirty="0" smtClean="0">
                <a:solidFill>
                  <a:srgbClr val="000000"/>
                </a:solidFill>
                <a:latin typeface="Arial (Body)"/>
                <a:ea typeface="+mn-ea"/>
                <a:cs typeface="+mn-cs"/>
              </a:rPr>
              <a:t>number.</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The nested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 draws the </a:t>
            </a:r>
            <a:r>
              <a:rPr lang="en-US" sz="2400" kern="1200" dirty="0" smtClean="0">
                <a:solidFill>
                  <a:srgbClr val="000000"/>
                </a:solidFill>
                <a:latin typeface="Arial (Body)"/>
                <a:ea typeface="+mn-ea"/>
                <a:cs typeface="+mn-cs"/>
              </a:rPr>
              <a:t>bars.</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Note the use </a:t>
            </a:r>
            <a:r>
              <a:rPr lang="en-US" sz="2400" kern="1200" dirty="0" smtClean="0">
                <a:solidFill>
                  <a:srgbClr val="000000"/>
                </a:solidFill>
                <a:latin typeface="Consolas" panose="020B0609020204030204" pitchFamily="49" charset="0"/>
                <a:ea typeface="+mn-ea"/>
                <a:cs typeface="+mn-cs"/>
              </a:rPr>
              <a:t>of</a:t>
            </a:r>
            <a:endParaRPr lang="en-US" sz="2400" kern="1200" dirty="0">
              <a:solidFill>
                <a:srgbClr val="000000"/>
              </a:solidFill>
              <a:latin typeface="Arial (Body)"/>
              <a:ea typeface="+mn-ea"/>
              <a:cs typeface="+mn-cs"/>
            </a:endParaRPr>
          </a:p>
        </p:txBody>
      </p:sp>
      <p:graphicFrame>
        <p:nvGraphicFramePr>
          <p:cNvPr id="4" name="Object 3" descr="Puts left parenthesis double quote double quote right parenthesis."/>
          <p:cNvGraphicFramePr>
            <a:graphicFrameLocks noChangeAspect="1"/>
          </p:cNvGraphicFramePr>
          <p:nvPr>
            <p:extLst>
              <p:ext uri="{D42A27DB-BD31-4B8C-83A1-F6EECF244321}">
                <p14:modId xmlns:p14="http://schemas.microsoft.com/office/powerpoint/2010/main" val="221458915"/>
              </p:ext>
            </p:extLst>
          </p:nvPr>
        </p:nvGraphicFramePr>
        <p:xfrm>
          <a:off x="3023008" y="4794126"/>
          <a:ext cx="1237435" cy="494974"/>
        </p:xfrm>
        <a:graphic>
          <a:graphicData uri="http://schemas.openxmlformats.org/presentationml/2006/ole">
            <mc:AlternateContent xmlns:mc="http://schemas.openxmlformats.org/markup-compatibility/2006">
              <mc:Choice xmlns:v="urn:schemas-microsoft-com:vml" Requires="v">
                <p:oleObj spid="_x0000_s12679" name="Equation" r:id="rId3" imgW="634680" imgH="253800" progId="Equation.DSMT4">
                  <p:embed/>
                </p:oleObj>
              </mc:Choice>
              <mc:Fallback>
                <p:oleObj name="Equation" r:id="rId3" imgW="634680" imgH="253800" progId="Equation.DSMT4">
                  <p:embed/>
                  <p:pic>
                    <p:nvPicPr>
                      <p:cNvPr id="0" name=""/>
                      <p:cNvPicPr/>
                      <p:nvPr/>
                    </p:nvPicPr>
                    <p:blipFill>
                      <a:blip r:embed="rId4"/>
                      <a:stretch>
                        <a:fillRect/>
                      </a:stretch>
                    </p:blipFill>
                    <p:spPr>
                      <a:xfrm>
                        <a:off x="3023008" y="4794126"/>
                        <a:ext cx="1237435" cy="494974"/>
                      </a:xfrm>
                      <a:prstGeom prst="rect">
                        <a:avLst/>
                      </a:prstGeom>
                    </p:spPr>
                  </p:pic>
                </p:oleObj>
              </mc:Fallback>
            </mc:AlternateContent>
          </a:graphicData>
        </a:graphic>
      </p:graphicFrame>
      <p:sp>
        <p:nvSpPr>
          <p:cNvPr id="5" name="Text Placeholder 4"/>
          <p:cNvSpPr>
            <a:spLocks noGrp="1"/>
          </p:cNvSpPr>
          <p:nvPr>
            <p:ph type="body" idx="2"/>
          </p:nvPr>
        </p:nvSpPr>
        <p:spPr>
          <a:xfrm>
            <a:off x="4260442" y="4766654"/>
            <a:ext cx="3826283" cy="453046"/>
          </a:xfrm>
        </p:spPr>
        <p:txBody>
          <a:bodyPr/>
          <a:lstStyle/>
          <a:p>
            <a:pPr marL="0" indent="0">
              <a:buNone/>
            </a:pPr>
            <a:r>
              <a:rPr lang="en-US" sz="2400" kern="1200" dirty="0">
                <a:solidFill>
                  <a:srgbClr val="000000"/>
                </a:solidFill>
                <a:latin typeface="Arial (Body)"/>
              </a:rPr>
              <a:t>to end each histogram bar</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3874546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US" dirty="0" smtClean="0"/>
              <a:t>Figure </a:t>
            </a:r>
            <a:r>
              <a:rPr lang="en-US" dirty="0"/>
              <a:t>6.8 </a:t>
            </a:r>
            <a:r>
              <a:rPr lang="en-US" dirty="0" smtClean="0"/>
              <a:t>Displaying </a:t>
            </a:r>
            <a:r>
              <a:rPr lang="en-US" dirty="0"/>
              <a:t>a </a:t>
            </a:r>
            <a:r>
              <a:rPr lang="en-US" dirty="0" smtClean="0"/>
              <a:t>Histogram </a:t>
            </a:r>
            <a:r>
              <a:rPr lang="en-US" sz="2000" b="0" dirty="0" smtClean="0"/>
              <a:t>(1 of 2)</a:t>
            </a:r>
            <a:endParaRPr lang="en-US" sz="2000" b="0" dirty="0">
              <a:latin typeface="Times New Roman" panose="02020603050405020304" pitchFamily="18" charset="0"/>
            </a:endParaRPr>
          </a:p>
        </p:txBody>
      </p:sp>
      <p:pic>
        <p:nvPicPr>
          <p:cNvPr id="4" name="Picture 3" descr="The computer code has 24 lines. The lines read as follows. Line 1. forward slash forward slash F i g period 6 period 8 colon f i g 0 6 underscore 0 8 period c. Line 2. forward slash forward slash Displaying a histogram period. Line 3. hash include left angle bracket s t d i o period h right angle bracket. Line 4. hash define SIZE 5. Line 5. blank. Line 6. forward slash forward slash function main begins program execution. Line 7. i n t main left parenthesis void right parenthesis. Line 8. left brace. Line 9, indented once. forward slash forward slash use initializer list to initialize array n. Line 10, indented once. i n t, n left bracket SIZE right bracket equals left brace 19 comma 3 comma 15 comma 7 comma 11 right brace semicolon. Line 11. blank. Line 12, indented once. print f left parenthesis double quote percent sign s percent sign 13 s percent sign 17 s back slash n double quote comma double quote Element double quote comma double quote Value double quote comma double quote Histogram double quote right parenthesis semicolon. Line 13. blank. Line 14, indented once. forward slash forward slash for each element of array n comma output a bar of the histogram. Line 15, indented once. for left parenthesis size underscore t i equals 0 semicolon i less than sign SIZE semicolon plus plus i right parenthesis left brace. Line 16, indented twice. print f left parenthesis double quote percent sign 7 u percent sign 13 d double quote comma i comma n left bracket i right bracket right parenthesis semicolon. Line 16 is highlighted. Line 17. blank. Line 18, indented twice. for left parenthesis i n t, j equals 1 semicolon j less than sign equals n left bracket i right bracket semicolon plus plus j right parenthesis left brace forward slash forward slash print one bar. Line 19, indented 3 times. print f left parenthesis double quote percent sign c double quote comma single quote asterisk single quote right parenthesis semicolon. Line 20, indented twice. right brace. Lines 18, 19, and 20 are highlighted. Line 21. blank. Line 22, indented twice. puts left parenthesis double quote double quote right parenthesis semicolon forward slash forward slash end a histogram bar with a newline. Line 23, indented once. right brace. Line 24. right brace. Double forward slashes and comments are in green text. hash include, hash define, I n t, void, for, and size underscore t are in blue text. Integers, SIZE, and quotes plus characters within are in cyan text.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158" b="11195"/>
          <a:stretch/>
        </p:blipFill>
        <p:spPr>
          <a:xfrm>
            <a:off x="904350" y="1542787"/>
            <a:ext cx="7335300" cy="4740965"/>
          </a:xfrm>
          <a:prstGeom prst="rect">
            <a:avLst/>
          </a:prstGeom>
          <a:noFill/>
          <a:ln>
            <a:noFill/>
          </a:ln>
        </p:spPr>
      </p:pic>
    </p:spTree>
    <p:extLst>
      <p:ext uri="{BB962C8B-B14F-4D97-AF65-F5344CB8AC3E}">
        <p14:creationId xmlns:p14="http://schemas.microsoft.com/office/powerpoint/2010/main" val="7300382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6.8 Displaying a </a:t>
            </a:r>
            <a:r>
              <a:rPr lang="en-US" dirty="0" smtClean="0"/>
              <a:t>Histogram </a:t>
            </a:r>
            <a:r>
              <a:rPr lang="en-US" sz="2000" b="0" dirty="0" smtClean="0"/>
              <a:t>(2 of 2)</a:t>
            </a:r>
            <a:endParaRPr lang="en-US" sz="2000" b="0" dirty="0"/>
          </a:p>
        </p:txBody>
      </p:sp>
      <p:pic>
        <p:nvPicPr>
          <p:cNvPr id="4" name="Picture 3" descr="The code output has 5 rows and 3 columns. The columns have the following headings from left to right. Element, Value, Histogram. The row entries are as follows. Row 1. 0, 19, 19 asterisks. Row 2. 1, 3, 3 asterisks. Row 3. 2, 15, 15 asterisks. Row 4. 3, 7, 7 asterisks. Row 5. 4, 11, 11 asterisks."/>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1157" t="5283" r="874" b="68805"/>
          <a:stretch/>
        </p:blipFill>
        <p:spPr>
          <a:xfrm>
            <a:off x="619533" y="2616941"/>
            <a:ext cx="7904933" cy="1615493"/>
          </a:xfrm>
          <a:prstGeom prst="rect">
            <a:avLst/>
          </a:prstGeom>
          <a:noFill/>
          <a:ln>
            <a:noFill/>
          </a:ln>
        </p:spPr>
      </p:pic>
    </p:spTree>
    <p:extLst>
      <p:ext uri="{BB962C8B-B14F-4D97-AF65-F5344CB8AC3E}">
        <p14:creationId xmlns:p14="http://schemas.microsoft.com/office/powerpoint/2010/main" val="13689761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Outline </a:t>
            </a:r>
            <a:r>
              <a:rPr lang="en-US" sz="2000" b="0" dirty="0">
                <a:solidFill>
                  <a:schemeClr val="tx2"/>
                </a:solidFill>
              </a:rPr>
              <a:t>(3 of 4)</a:t>
            </a:r>
            <a:endParaRPr lang="en-US" dirty="0"/>
          </a:p>
        </p:txBody>
      </p:sp>
      <p:sp>
        <p:nvSpPr>
          <p:cNvPr id="3" name="Text Placeholder 2"/>
          <p:cNvSpPr>
            <a:spLocks noGrp="1"/>
          </p:cNvSpPr>
          <p:nvPr>
            <p:ph type="body" idx="1"/>
          </p:nvPr>
        </p:nvSpPr>
        <p:spPr/>
        <p:txBody>
          <a:bodyPr/>
          <a:lstStyle/>
          <a:p>
            <a:pPr marL="740664" lvl="1">
              <a:buNone/>
            </a:pPr>
            <a:r>
              <a:rPr lang="en-US" sz="2200" b="1" dirty="0">
                <a:solidFill>
                  <a:schemeClr val="tx2"/>
                </a:solidFill>
                <a:latin typeface="+mn-lt"/>
              </a:rPr>
              <a:t>6.5.6</a:t>
            </a:r>
            <a:r>
              <a:rPr lang="en-US" sz="2200" dirty="0">
                <a:latin typeface="+mn-lt"/>
              </a:rPr>
              <a:t> Demonstrating Character Arrays</a:t>
            </a:r>
          </a:p>
          <a:p>
            <a:pPr marL="0" indent="0">
              <a:buNone/>
            </a:pPr>
            <a:r>
              <a:rPr lang="en-US" sz="2200" b="1" dirty="0">
                <a:solidFill>
                  <a:schemeClr val="tx2"/>
                </a:solidFill>
                <a:latin typeface="+mn-lt"/>
              </a:rPr>
              <a:t>6.6</a:t>
            </a:r>
            <a:r>
              <a:rPr lang="en-US" sz="2200" b="1" dirty="0">
                <a:latin typeface="+mn-lt"/>
              </a:rPr>
              <a:t> </a:t>
            </a:r>
            <a:r>
              <a:rPr lang="en-US" sz="2200" dirty="0">
                <a:latin typeface="+mn-lt"/>
              </a:rPr>
              <a:t>Static Local Arrays and Automatic Local Arrays</a:t>
            </a:r>
          </a:p>
          <a:p>
            <a:pPr marL="0" indent="0">
              <a:buNone/>
            </a:pPr>
            <a:r>
              <a:rPr lang="en-US" sz="2200" b="1" dirty="0">
                <a:solidFill>
                  <a:schemeClr val="tx2"/>
                </a:solidFill>
                <a:latin typeface="+mn-lt"/>
              </a:rPr>
              <a:t>6.7</a:t>
            </a:r>
            <a:r>
              <a:rPr lang="en-US" sz="2200" b="1" dirty="0">
                <a:latin typeface="+mn-lt"/>
              </a:rPr>
              <a:t> </a:t>
            </a:r>
            <a:r>
              <a:rPr lang="en-US" sz="2200" dirty="0">
                <a:latin typeface="+mn-lt"/>
              </a:rPr>
              <a:t>Passing Arrays to Functions</a:t>
            </a:r>
          </a:p>
          <a:p>
            <a:pPr marL="0" indent="0">
              <a:buNone/>
            </a:pPr>
            <a:r>
              <a:rPr lang="en-US" sz="2200" b="1" dirty="0">
                <a:solidFill>
                  <a:schemeClr val="tx2"/>
                </a:solidFill>
                <a:latin typeface="+mn-lt"/>
              </a:rPr>
              <a:t>6.8</a:t>
            </a:r>
            <a:r>
              <a:rPr lang="en-US" sz="2200" b="1" dirty="0">
                <a:latin typeface="+mn-lt"/>
              </a:rPr>
              <a:t> </a:t>
            </a:r>
            <a:r>
              <a:rPr lang="en-US" sz="2200" dirty="0">
                <a:latin typeface="+mn-lt"/>
              </a:rPr>
              <a:t>Sorting Arrays</a:t>
            </a:r>
          </a:p>
          <a:p>
            <a:pPr marL="0" indent="0">
              <a:buNone/>
            </a:pPr>
            <a:r>
              <a:rPr lang="en-US" sz="2200" b="1" dirty="0">
                <a:solidFill>
                  <a:schemeClr val="tx2"/>
                </a:solidFill>
                <a:latin typeface="+mn-lt"/>
              </a:rPr>
              <a:t>6.9</a:t>
            </a:r>
            <a:r>
              <a:rPr lang="en-US" sz="2200" b="1" dirty="0">
                <a:latin typeface="+mn-lt"/>
              </a:rPr>
              <a:t> </a:t>
            </a:r>
            <a:r>
              <a:rPr lang="en-US" sz="2200" dirty="0">
                <a:latin typeface="+mn-lt"/>
              </a:rPr>
              <a:t>Case Study: Computing Mean, Median and Mode Using Arrays</a:t>
            </a:r>
          </a:p>
          <a:p>
            <a:pPr marL="0" indent="0">
              <a:buNone/>
            </a:pPr>
            <a:r>
              <a:rPr lang="en-US" sz="2200" b="1" dirty="0">
                <a:solidFill>
                  <a:schemeClr val="tx2"/>
                </a:solidFill>
                <a:latin typeface="+mn-lt"/>
              </a:rPr>
              <a:t>6.10</a:t>
            </a:r>
            <a:r>
              <a:rPr lang="en-US" sz="2200" b="1" dirty="0">
                <a:latin typeface="+mn-lt"/>
              </a:rPr>
              <a:t> </a:t>
            </a:r>
            <a:r>
              <a:rPr lang="en-US" sz="2200" dirty="0">
                <a:latin typeface="+mn-lt"/>
              </a:rPr>
              <a:t>Searching Arrays</a:t>
            </a:r>
          </a:p>
          <a:p>
            <a:pPr marL="740664" lvl="1">
              <a:buNone/>
            </a:pPr>
            <a:r>
              <a:rPr lang="en-US" sz="2200" b="1" dirty="0">
                <a:solidFill>
                  <a:schemeClr val="tx2"/>
                </a:solidFill>
                <a:latin typeface="+mn-lt"/>
              </a:rPr>
              <a:t>6.10.1</a:t>
            </a:r>
            <a:r>
              <a:rPr lang="en-US" sz="2200" dirty="0">
                <a:latin typeface="+mn-lt"/>
              </a:rPr>
              <a:t> Searching an Array with Linear Search</a:t>
            </a:r>
          </a:p>
          <a:p>
            <a:pPr marL="740664" lvl="1">
              <a:buNone/>
            </a:pPr>
            <a:r>
              <a:rPr lang="en-US" sz="2200" b="1" dirty="0">
                <a:solidFill>
                  <a:schemeClr val="tx2"/>
                </a:solidFill>
                <a:latin typeface="+mn-lt"/>
              </a:rPr>
              <a:t>6.10.2</a:t>
            </a:r>
            <a:r>
              <a:rPr lang="en-US" sz="2200" dirty="0">
                <a:latin typeface="+mn-lt"/>
              </a:rPr>
              <a:t> Searching an Array with Binary </a:t>
            </a:r>
            <a:r>
              <a:rPr lang="en-US" sz="2200" dirty="0" smtClean="0">
                <a:latin typeface="+mn-lt"/>
              </a:rPr>
              <a:t>Search</a:t>
            </a:r>
            <a:endParaRPr lang="en-US" sz="2200" dirty="0">
              <a:latin typeface="+mn-lt"/>
            </a:endParaRPr>
          </a:p>
        </p:txBody>
      </p:sp>
    </p:spTree>
    <p:extLst>
      <p:ext uri="{BB962C8B-B14F-4D97-AF65-F5344CB8AC3E}">
        <p14:creationId xmlns:p14="http://schemas.microsoft.com/office/powerpoint/2010/main" val="3804704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Array Examples </a:t>
            </a:r>
            <a:r>
              <a:rPr lang="en-US" sz="2000" b="0" kern="1200" dirty="0" smtClean="0">
                <a:latin typeface="Times New Roman" panose="02020603050405020304" pitchFamily="18" charset="0"/>
                <a:ea typeface="+mj-ea"/>
                <a:cs typeface="+mj-cs"/>
              </a:rPr>
              <a:t>(20 of 20)</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a:spcAft>
                <a:spcPct val="0"/>
              </a:spcAft>
              <a:buNone/>
              <a:tabLst/>
              <a:defRPr/>
            </a:pPr>
            <a:r>
              <a:rPr lang="en-US" sz="2400" b="1" kern="1200" dirty="0">
                <a:solidFill>
                  <a:srgbClr val="000000"/>
                </a:solidFill>
                <a:latin typeface="Arial (Body)"/>
                <a:ea typeface="+mn-ea"/>
                <a:cs typeface="+mn-cs"/>
              </a:rPr>
              <a:t>Rolling a Die 60,000,000 Times and Summarizing the Results in an Array</a:t>
            </a:r>
          </a:p>
          <a:p>
            <a:pPr marL="255651" lvl="0" indent="-255651">
              <a:spcAft>
                <a:spcPct val="0"/>
              </a:spcAft>
              <a:tabLst/>
              <a:defRPr/>
            </a:pPr>
            <a:r>
              <a:rPr lang="en-US" sz="2400" kern="1200" dirty="0">
                <a:solidFill>
                  <a:srgbClr val="000000"/>
                </a:solidFill>
                <a:latin typeface="Arial (Body)"/>
                <a:ea typeface="+mn-ea"/>
                <a:cs typeface="+mn-cs"/>
              </a:rPr>
              <a:t>Roll a single six-sided die 60,000,000 times to test whether the random number generator actually produces random numbers.</a:t>
            </a:r>
          </a:p>
          <a:p>
            <a:pPr marL="255651" lvl="0" indent="-255651">
              <a:spcAft>
                <a:spcPct val="0"/>
              </a:spcAft>
              <a:tabLst/>
              <a:defRPr/>
            </a:pPr>
            <a:r>
              <a:rPr lang="en-US" sz="2400" kern="1200" dirty="0">
                <a:solidFill>
                  <a:srgbClr val="000000"/>
                </a:solidFill>
                <a:latin typeface="Arial (Body)"/>
                <a:ea typeface="+mn-ea"/>
                <a:cs typeface="Times New Roman" pitchFamily="18" charset="0"/>
              </a:rPr>
              <a:t>An array version of this program is shown in </a:t>
            </a:r>
            <a:r>
              <a:rPr lang="en-US" sz="2400" kern="1200" dirty="0" smtClean="0">
                <a:solidFill>
                  <a:srgbClr val="000000"/>
                </a:solidFill>
                <a:latin typeface="Arial (Body)"/>
                <a:ea typeface="+mn-ea"/>
                <a:cs typeface="Times New Roman" pitchFamily="18" charset="0"/>
              </a:rPr>
              <a:t>Figure</a:t>
            </a:r>
            <a:r>
              <a:rPr lang="en-US" sz="2400" kern="1200" dirty="0">
                <a:solidFill>
                  <a:srgbClr val="000000"/>
                </a:solidFill>
                <a:latin typeface="Arial (Body)"/>
                <a:ea typeface="+mn-ea"/>
                <a:cs typeface="Times New Roman" pitchFamily="18" charset="0"/>
              </a:rPr>
              <a:t> </a:t>
            </a:r>
            <a:r>
              <a:rPr lang="en-US" sz="2400" kern="1200" dirty="0" smtClean="0">
                <a:solidFill>
                  <a:srgbClr val="000000"/>
                </a:solidFill>
                <a:latin typeface="Arial (Body)"/>
                <a:ea typeface="+mn-ea"/>
                <a:cs typeface="Times New Roman" pitchFamily="18" charset="0"/>
              </a:rPr>
              <a:t>6.9.</a:t>
            </a:r>
            <a:endParaRPr lang="en-US" sz="2400" kern="1200" dirty="0">
              <a:solidFill>
                <a:srgbClr val="000000"/>
              </a:solidFill>
              <a:latin typeface="Arial (Body)"/>
              <a:ea typeface="+mn-ea"/>
              <a:cs typeface="Times New Roman" pitchFamily="18" charset="0"/>
            </a:endParaRPr>
          </a:p>
        </p:txBody>
      </p:sp>
    </p:spTree>
    <p:extLst>
      <p:ext uri="{BB962C8B-B14F-4D97-AF65-F5344CB8AC3E}">
        <p14:creationId xmlns:p14="http://schemas.microsoft.com/office/powerpoint/2010/main" val="11465270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US" dirty="0" smtClean="0"/>
              <a:t>Figure </a:t>
            </a:r>
            <a:r>
              <a:rPr lang="en-US" dirty="0"/>
              <a:t>6.9 Roll a Six-Sided Die 60,000,000 </a:t>
            </a:r>
            <a:r>
              <a:rPr lang="en-US" dirty="0" smtClean="0"/>
              <a:t>Times </a:t>
            </a:r>
            <a:r>
              <a:rPr lang="en-US" sz="2000" b="0" dirty="0" smtClean="0"/>
              <a:t>(1 of 2)</a:t>
            </a:r>
            <a:endParaRPr lang="en-US" sz="2000" b="0" dirty="0">
              <a:latin typeface="Times New Roman" panose="02020603050405020304" pitchFamily="18" charset="0"/>
            </a:endParaRPr>
          </a:p>
        </p:txBody>
      </p:sp>
      <p:pic>
        <p:nvPicPr>
          <p:cNvPr id="5" name="Picture 4" descr="The computer code has 27 lines. The lines read as follows. Line 1. forward slash forward slash F i g period 6 period 9 colon f i g 0 6 underscore 0 9 period c. Line 2. forward slash forward slash Roll a six sided die 60 million times. Line 3. hash include left angle bracket s t d i o period h right angle bracket. Line 4. hash include left angle bracket s t d l i b period h right angle bracket. Line 5. hash include left angle bracket time period h right angle bracket. Line 6. hash define SIZE 7. Line 7. blank. Line 8. forward slash forward slash function main begins program execution. Line 9. i n t main left parenthesis void right parenthesis. Line 10. left brace. Line 11, indented once. unsigned i n t frequency left bracket SIZE right bracket equals left brace 0 right brace semicolon forward slash forward slash clear counts. Line 12. blank. Line 13, indented once. s r and left parenthesis time left parenthesis NULL right parenthesis right parenthesis semicolon forward slash forward slash seed random number generator. Line 14. blank. Line 15, indented once. forward slash forward slash roll die 60,000,000 times. Line 16, indented once. for left parenthesis unsigned i n t roll equals 1 semicolon roll less than sign equals 60000000 semicolon plus plus roll right parenthesis left brace. Line 17, indented twice. size underscore t face equals 1 plus r a n d left parenthesis right parenthesis percent sign 6 semicolon. Line 18, indented twice. plus plus frequency left bracket face right bracket semicolon forward slash forward slash replaces entire switch of F i g period 5 period 12. Line 18 is highlighted. Line 19, indented once. right brace. Line 20. blan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514" b="23773"/>
          <a:stretch/>
        </p:blipFill>
        <p:spPr>
          <a:xfrm>
            <a:off x="537584" y="1661043"/>
            <a:ext cx="8068830" cy="4408620"/>
          </a:xfrm>
          <a:prstGeom prst="rect">
            <a:avLst/>
          </a:prstGeom>
          <a:noFill/>
          <a:ln>
            <a:noFill/>
          </a:ln>
        </p:spPr>
      </p:pic>
    </p:spTree>
    <p:extLst>
      <p:ext uri="{BB962C8B-B14F-4D97-AF65-F5344CB8AC3E}">
        <p14:creationId xmlns:p14="http://schemas.microsoft.com/office/powerpoint/2010/main" val="21454320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6.9 Roll a Six-Sided Die 60,000,000 Times </a:t>
            </a:r>
            <a:r>
              <a:rPr lang="en-US" sz="2000" b="0" dirty="0" smtClean="0"/>
              <a:t>(2 </a:t>
            </a:r>
            <a:r>
              <a:rPr lang="en-US" sz="2000" b="0" dirty="0"/>
              <a:t>of 2)</a:t>
            </a:r>
            <a:endParaRPr lang="en-US" dirty="0"/>
          </a:p>
        </p:txBody>
      </p:sp>
      <p:pic>
        <p:nvPicPr>
          <p:cNvPr id="5" name="Picture 4" descr="Line 21, indented once. print f left parenthesis double quote percent sign s percent sign 17 s back slash n double quote comma double quote Face double quote comma double quote Frequency double quote right parenthesis semicolon. Line 22. blank. Line 23, indented once. forward slash forward slash output frequency elements 1 to 6 in tabular format. Line 24, indented once. for left parenthesis size underscore t face equals 1 semicolon face less than sign SIZE semicolon plus plus face right parenthesis left brace. Line 25, indented twice. print f left parenthesis double quote percent sign 4 d percent sign 17 d back slash n double quote comma face comma frequency left bracket face right bracket right parenthesis semicolon. Line 26, indented once. right brace. Line 27. right brace. Double forward slashes and comments are in green text. hash include, hash define, I n t, void, unsigned, for, and size underscore t are in blue text. Integers, SIZE, NULL, and double quotes plus characters within are in cyan text. The code output has 6 rows and 2 columns. The columns have the following headings from left to right. face, frequency. The row entries are as follows. Row 1. 1, 9 9 9 7 1 6 7. Row 2. 2, 1 0 0 0 3 5 0 6. Row 3. 3, 1 0 0 0 1 9 4 0. Row 4. 4, 9 9 9 5 8 3 3. Row 5. 5, 1 0 0 0 0 8 4 3. Row 6. 6, 1 0 0 0 0 7 1 1."/>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137" b="38615"/>
          <a:stretch/>
        </p:blipFill>
        <p:spPr>
          <a:xfrm>
            <a:off x="537585" y="2116283"/>
            <a:ext cx="8068830" cy="3506767"/>
          </a:xfrm>
          <a:prstGeom prst="rect">
            <a:avLst/>
          </a:prstGeom>
          <a:noFill/>
          <a:ln>
            <a:noFill/>
          </a:ln>
        </p:spPr>
      </p:pic>
    </p:spTree>
    <p:extLst>
      <p:ext uri="{BB962C8B-B14F-4D97-AF65-F5344CB8AC3E}">
        <p14:creationId xmlns:p14="http://schemas.microsoft.com/office/powerpoint/2010/main" val="1122303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 Using Character Arrays to Store and Manipulate Strings </a:t>
            </a:r>
            <a:r>
              <a:rPr lang="en-US" sz="2000" b="0" kern="1200" dirty="0" smtClean="0">
                <a:latin typeface="Times New Roman" panose="02020603050405020304" pitchFamily="18" charset="0"/>
                <a:ea typeface="+mj-ea"/>
                <a:cs typeface="+mj-cs"/>
              </a:rPr>
              <a:t>(1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770233"/>
          </a:xfrm>
        </p:spPr>
        <p:txBody>
          <a:bodyPr wrap="square" lIns="91425" tIns="91425" rIns="91425" bIns="91425">
            <a:spAutoFit/>
          </a:bodyPr>
          <a:lstStyle/>
          <a:p>
            <a:pPr marL="255651" lvl="0" indent="-255651">
              <a:spcAft>
                <a:spcPct val="0"/>
              </a:spcAft>
              <a:tabLst/>
              <a:defRPr/>
            </a:pPr>
            <a:r>
              <a:rPr lang="en-US" sz="2200" kern="1200" dirty="0">
                <a:solidFill>
                  <a:srgbClr val="000000"/>
                </a:solidFill>
                <a:latin typeface="Arial (Body)"/>
                <a:ea typeface="+mn-ea"/>
                <a:cs typeface="+mn-cs"/>
              </a:rPr>
              <a:t>We now discuss storing </a:t>
            </a:r>
            <a:r>
              <a:rPr lang="en-US" sz="2200" b="1" kern="1200" dirty="0">
                <a:solidFill>
                  <a:srgbClr val="000000"/>
                </a:solidFill>
                <a:latin typeface="+mn-lt"/>
                <a:ea typeface="+mn-ea"/>
                <a:cs typeface="+mn-cs"/>
              </a:rPr>
              <a:t>strings</a:t>
            </a:r>
            <a:r>
              <a:rPr lang="en-US" sz="2200" kern="1200" dirty="0">
                <a:solidFill>
                  <a:srgbClr val="000000"/>
                </a:solidFill>
                <a:latin typeface="Arial (Body)"/>
                <a:ea typeface="+mn-ea"/>
                <a:cs typeface="+mn-cs"/>
              </a:rPr>
              <a:t> in character </a:t>
            </a:r>
            <a:r>
              <a:rPr lang="en-US" sz="2200" kern="1200" dirty="0" smtClean="0">
                <a:solidFill>
                  <a:srgbClr val="000000"/>
                </a:solidFill>
                <a:latin typeface="Arial (Body)"/>
                <a:ea typeface="+mn-ea"/>
                <a:cs typeface="+mn-cs"/>
              </a:rPr>
              <a:t>arrays.</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So far, the only string-processing capability we have is outputting a string with </a:t>
            </a:r>
            <a:r>
              <a:rPr lang="en-US" sz="2200" kern="1200" dirty="0" smtClean="0">
                <a:solidFill>
                  <a:srgbClr val="000000"/>
                </a:solidFill>
                <a:latin typeface="Consolas" panose="020B0609020204030204" pitchFamily="49" charset="0"/>
                <a:ea typeface="+mn-ea"/>
                <a:cs typeface="+mn-cs"/>
              </a:rPr>
              <a:t>printf.</a:t>
            </a:r>
            <a:endParaRPr lang="en-US" sz="2200" kern="1200" dirty="0">
              <a:solidFill>
                <a:srgbClr val="000000"/>
              </a:solidFill>
              <a:latin typeface="Consolas" panose="020B0609020204030204" pitchFamily="49" charset="0"/>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A string such as </a:t>
            </a:r>
            <a:r>
              <a:rPr lang="en-US" sz="2200" kern="1200" dirty="0">
                <a:solidFill>
                  <a:srgbClr val="000000"/>
                </a:solidFill>
                <a:latin typeface="Consolas" panose="020B0609020204030204" pitchFamily="49" charset="0"/>
                <a:ea typeface="+mn-ea"/>
                <a:cs typeface="+mn-cs"/>
              </a:rPr>
              <a:t>"hello" </a:t>
            </a:r>
            <a:r>
              <a:rPr lang="en-US" sz="2200" kern="1200" dirty="0">
                <a:solidFill>
                  <a:srgbClr val="000000"/>
                </a:solidFill>
                <a:latin typeface="Arial (Body)"/>
                <a:ea typeface="+mn-ea"/>
                <a:cs typeface="+mn-cs"/>
              </a:rPr>
              <a:t>is really an array of individual characters in C.</a:t>
            </a:r>
          </a:p>
          <a:p>
            <a:pPr marL="255651" lvl="0" indent="-255651">
              <a:spcAft>
                <a:spcPct val="0"/>
              </a:spcAft>
              <a:tabLst/>
              <a:defRPr/>
            </a:pPr>
            <a:r>
              <a:rPr lang="en-US" sz="2200" kern="1200" dirty="0">
                <a:solidFill>
                  <a:srgbClr val="000000"/>
                </a:solidFill>
                <a:latin typeface="Arial (Body)"/>
                <a:ea typeface="+mn-ea"/>
                <a:cs typeface="+mn-cs"/>
              </a:rPr>
              <a:t>A character array can be initialized using a string </a:t>
            </a:r>
            <a:r>
              <a:rPr lang="en-US" sz="2200" kern="1200" dirty="0" smtClean="0">
                <a:solidFill>
                  <a:srgbClr val="000000"/>
                </a:solidFill>
                <a:latin typeface="Arial (Body)"/>
                <a:ea typeface="+mn-ea"/>
                <a:cs typeface="+mn-cs"/>
              </a:rPr>
              <a:t>literal.</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For </a:t>
            </a:r>
            <a:r>
              <a:rPr lang="en-US" sz="2200" kern="1200" dirty="0" smtClean="0">
                <a:solidFill>
                  <a:srgbClr val="000000"/>
                </a:solidFill>
                <a:latin typeface="Arial (Body)"/>
                <a:ea typeface="+mn-ea"/>
                <a:cs typeface="+mn-cs"/>
              </a:rPr>
              <a:t>example,</a:t>
            </a:r>
          </a:p>
          <a:p>
            <a:pPr marL="742569" lvl="1" indent="-284400">
              <a:spcAft>
                <a:spcPct val="0"/>
              </a:spcAft>
              <a:defRPr/>
            </a:pPr>
            <a:r>
              <a:rPr lang="en-US" sz="2200" kern="1200" dirty="0">
                <a:solidFill>
                  <a:srgbClr val="000000"/>
                </a:solidFill>
                <a:latin typeface="Arial (Body)"/>
                <a:ea typeface="+mn-ea"/>
                <a:cs typeface="+mn-cs"/>
              </a:rPr>
              <a:t> </a:t>
            </a:r>
          </a:p>
        </p:txBody>
      </p:sp>
      <p:pic>
        <p:nvPicPr>
          <p:cNvPr id="5" name="Picture 4" descr="The computer code reads as follows. c h a r string 1 left bracket right bracket equals double quote first double quote semicolon. "/>
          <p:cNvPicPr>
            <a:picLocks noChangeAspect="1"/>
          </p:cNvPicPr>
          <p:nvPr/>
        </p:nvPicPr>
        <p:blipFill rotWithShape="1">
          <a:blip r:embed="rId2"/>
          <a:srcRect l="7958" t="1178"/>
          <a:stretch/>
        </p:blipFill>
        <p:spPr>
          <a:xfrm>
            <a:off x="1261903" y="4843699"/>
            <a:ext cx="3892409" cy="557214"/>
          </a:xfrm>
          <a:prstGeom prst="rect">
            <a:avLst/>
          </a:prstGeom>
        </p:spPr>
      </p:pic>
      <p:sp>
        <p:nvSpPr>
          <p:cNvPr id="4" name="Text Placeholder 3"/>
          <p:cNvSpPr>
            <a:spLocks noGrp="1"/>
          </p:cNvSpPr>
          <p:nvPr>
            <p:ph type="body" idx="2"/>
          </p:nvPr>
        </p:nvSpPr>
        <p:spPr>
          <a:xfrm>
            <a:off x="457200" y="5324713"/>
            <a:ext cx="8229600" cy="713006"/>
          </a:xfrm>
        </p:spPr>
        <p:txBody>
          <a:bodyPr/>
          <a:lstStyle/>
          <a:p>
            <a:pPr marL="255651" lvl="0" indent="0">
              <a:spcAft>
                <a:spcPct val="0"/>
              </a:spcAft>
              <a:buNone/>
              <a:tabLst/>
              <a:defRPr/>
            </a:pPr>
            <a:r>
              <a:rPr lang="en-US" sz="2200" kern="1200" dirty="0" smtClean="0">
                <a:solidFill>
                  <a:srgbClr val="000000"/>
                </a:solidFill>
                <a:latin typeface="Arial (Body)"/>
              </a:rPr>
              <a:t>initializes </a:t>
            </a:r>
            <a:r>
              <a:rPr lang="en-US" sz="2200" kern="1200" dirty="0">
                <a:solidFill>
                  <a:srgbClr val="000000"/>
                </a:solidFill>
                <a:latin typeface="Arial (Body)"/>
              </a:rPr>
              <a:t>the elements of array </a:t>
            </a:r>
            <a:r>
              <a:rPr lang="en-US" sz="2200" kern="1200" dirty="0">
                <a:solidFill>
                  <a:srgbClr val="000000"/>
                </a:solidFill>
                <a:latin typeface="Consolas" panose="020B0609020204030204" pitchFamily="49" charset="0"/>
              </a:rPr>
              <a:t>string1</a:t>
            </a:r>
            <a:r>
              <a:rPr lang="en-US" sz="2200" kern="1200" dirty="0">
                <a:solidFill>
                  <a:srgbClr val="000000"/>
                </a:solidFill>
                <a:latin typeface="Arial (Body)"/>
              </a:rPr>
              <a:t> to the individual characters in the string literal </a:t>
            </a:r>
            <a:r>
              <a:rPr lang="en-US" sz="2200" kern="1200" dirty="0">
                <a:solidFill>
                  <a:srgbClr val="000000"/>
                </a:solidFill>
                <a:latin typeface="Consolas" panose="020B0609020204030204" pitchFamily="49" charset="0"/>
              </a:rPr>
              <a:t>"first</a:t>
            </a:r>
            <a:r>
              <a:rPr lang="en-US" sz="2200" kern="1200" dirty="0" smtClean="0">
                <a:solidFill>
                  <a:srgbClr val="000000"/>
                </a:solidFill>
                <a:latin typeface="Consolas" panose="020B0609020204030204" pitchFamily="49" charset="0"/>
              </a:rPr>
              <a:t>"</a:t>
            </a:r>
            <a:r>
              <a:rPr lang="en-US" sz="2200" kern="1200" dirty="0" smtClean="0">
                <a:solidFill>
                  <a:srgbClr val="000000"/>
                </a:solidFill>
                <a:latin typeface="+mn-lt"/>
              </a:rPr>
              <a:t>.</a:t>
            </a:r>
            <a:endParaRPr lang="en-US" sz="2200" dirty="0">
              <a:latin typeface="+mn-lt"/>
            </a:endParaRPr>
          </a:p>
        </p:txBody>
      </p:sp>
    </p:spTree>
    <p:extLst>
      <p:ext uri="{BB962C8B-B14F-4D97-AF65-F5344CB8AC3E}">
        <p14:creationId xmlns:p14="http://schemas.microsoft.com/office/powerpoint/2010/main" val="30413479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 Using Character Arrays to Store and Manipulate Strings </a:t>
            </a:r>
            <a:r>
              <a:rPr lang="en-US" sz="2000" b="0" kern="1200" dirty="0" smtClean="0">
                <a:latin typeface="Times New Roman" panose="02020603050405020304" pitchFamily="18" charset="0"/>
                <a:ea typeface="+mj-ea"/>
                <a:cs typeface="+mj-cs"/>
              </a:rPr>
              <a:t>(2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defRPr/>
            </a:pPr>
            <a:r>
              <a:rPr lang="en-US" sz="2200" kern="1200" dirty="0">
                <a:solidFill>
                  <a:srgbClr val="000000"/>
                </a:solidFill>
                <a:latin typeface="Arial (Body)"/>
                <a:ea typeface="+mn-ea"/>
                <a:cs typeface="+mn-cs"/>
              </a:rPr>
              <a:t>In this case, the size of array </a:t>
            </a:r>
            <a:r>
              <a:rPr lang="en-US" sz="2200" kern="1200" dirty="0">
                <a:solidFill>
                  <a:srgbClr val="000000"/>
                </a:solidFill>
                <a:latin typeface="Consolas" panose="020B0609020204030204" pitchFamily="49" charset="0"/>
                <a:ea typeface="+mn-ea"/>
                <a:cs typeface="+mn-cs"/>
              </a:rPr>
              <a:t>string1</a:t>
            </a:r>
            <a:r>
              <a:rPr lang="en-US" sz="2200" kern="1200" dirty="0">
                <a:solidFill>
                  <a:srgbClr val="000000"/>
                </a:solidFill>
                <a:latin typeface="Arial (Body)"/>
                <a:ea typeface="+mn-ea"/>
                <a:cs typeface="+mn-cs"/>
              </a:rPr>
              <a:t> is determined by the compiler based on the length of the </a:t>
            </a:r>
            <a:r>
              <a:rPr lang="en-US" sz="2200" kern="1200" dirty="0" smtClean="0">
                <a:solidFill>
                  <a:srgbClr val="000000"/>
                </a:solidFill>
                <a:latin typeface="Arial (Body)"/>
                <a:ea typeface="+mn-ea"/>
                <a:cs typeface="+mn-cs"/>
              </a:rPr>
              <a:t>string.</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The string </a:t>
            </a:r>
            <a:r>
              <a:rPr lang="en-US" sz="2200" kern="1200" dirty="0">
                <a:solidFill>
                  <a:srgbClr val="000000"/>
                </a:solidFill>
                <a:latin typeface="Consolas" panose="020B0609020204030204" pitchFamily="49" charset="0"/>
                <a:ea typeface="+mn-ea"/>
                <a:cs typeface="+mn-cs"/>
              </a:rPr>
              <a:t>"first" </a:t>
            </a:r>
            <a:r>
              <a:rPr lang="en-US" sz="2200" kern="1200" dirty="0">
                <a:solidFill>
                  <a:srgbClr val="000000"/>
                </a:solidFill>
                <a:latin typeface="Arial (Body)"/>
                <a:ea typeface="+mn-ea"/>
                <a:cs typeface="+mn-cs"/>
              </a:rPr>
              <a:t>contains five characters </a:t>
            </a:r>
            <a:r>
              <a:rPr lang="en-US" sz="2200" b="1" kern="1200" dirty="0">
                <a:solidFill>
                  <a:srgbClr val="000000"/>
                </a:solidFill>
                <a:latin typeface="Arial (Body)"/>
                <a:ea typeface="+mn-ea"/>
                <a:cs typeface="+mn-cs"/>
              </a:rPr>
              <a:t>plus</a:t>
            </a:r>
            <a:r>
              <a:rPr lang="en-US" sz="2200" kern="1200" dirty="0">
                <a:solidFill>
                  <a:srgbClr val="000000"/>
                </a:solidFill>
                <a:latin typeface="Arial (Body)"/>
                <a:ea typeface="+mn-ea"/>
                <a:cs typeface="+mn-cs"/>
              </a:rPr>
              <a:t> a special </a:t>
            </a:r>
            <a:r>
              <a:rPr lang="en-US" sz="2200" b="1" kern="1200" dirty="0">
                <a:solidFill>
                  <a:srgbClr val="000000"/>
                </a:solidFill>
                <a:latin typeface="Arial (Body)"/>
                <a:ea typeface="+mn-ea"/>
                <a:cs typeface="+mn-cs"/>
              </a:rPr>
              <a:t>string-termination character </a:t>
            </a:r>
            <a:r>
              <a:rPr lang="en-US" sz="2200" kern="1200" dirty="0">
                <a:solidFill>
                  <a:srgbClr val="000000"/>
                </a:solidFill>
                <a:latin typeface="Arial (Body)"/>
                <a:ea typeface="+mn-ea"/>
                <a:cs typeface="+mn-cs"/>
              </a:rPr>
              <a:t>called the </a:t>
            </a:r>
            <a:r>
              <a:rPr lang="en-US" sz="2200" b="1" kern="1200" dirty="0">
                <a:solidFill>
                  <a:srgbClr val="000000"/>
                </a:solidFill>
                <a:latin typeface="Arial (Body)"/>
                <a:ea typeface="+mn-ea"/>
                <a:cs typeface="+mn-cs"/>
              </a:rPr>
              <a:t>null </a:t>
            </a:r>
            <a:r>
              <a:rPr lang="en-US" sz="2200" b="1" kern="1200" dirty="0" smtClean="0">
                <a:solidFill>
                  <a:srgbClr val="000000"/>
                </a:solidFill>
                <a:latin typeface="Arial (Body)"/>
                <a:ea typeface="+mn-ea"/>
                <a:cs typeface="+mn-cs"/>
              </a:rPr>
              <a:t>character</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Thus, array </a:t>
            </a:r>
            <a:r>
              <a:rPr lang="en-US" sz="2200" kern="1200" dirty="0">
                <a:solidFill>
                  <a:srgbClr val="000000"/>
                </a:solidFill>
                <a:latin typeface="Consolas" panose="020B0609020204030204" pitchFamily="49" charset="0"/>
                <a:ea typeface="+mn-ea"/>
                <a:cs typeface="+mn-cs"/>
              </a:rPr>
              <a:t>string1</a:t>
            </a:r>
            <a:r>
              <a:rPr lang="en-US" sz="2200" kern="1200" dirty="0">
                <a:solidFill>
                  <a:srgbClr val="000000"/>
                </a:solidFill>
                <a:latin typeface="Arial (Body)"/>
                <a:ea typeface="+mn-ea"/>
                <a:cs typeface="+mn-cs"/>
              </a:rPr>
              <a:t> actually contains six </a:t>
            </a:r>
            <a:r>
              <a:rPr lang="en-US" sz="2200" kern="1200" dirty="0" smtClean="0">
                <a:solidFill>
                  <a:srgbClr val="000000"/>
                </a:solidFill>
                <a:latin typeface="Arial (Body)"/>
                <a:ea typeface="+mn-ea"/>
                <a:cs typeface="+mn-cs"/>
              </a:rPr>
              <a:t>elements.</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The character constant representing the null character is </a:t>
            </a:r>
            <a:r>
              <a:rPr lang="en-US" sz="2200" kern="1200" dirty="0">
                <a:solidFill>
                  <a:srgbClr val="000000"/>
                </a:solidFill>
                <a:latin typeface="Consolas" panose="020B0609020204030204" pitchFamily="49" charset="0"/>
                <a:ea typeface="+mn-ea"/>
                <a:cs typeface="+mn-cs"/>
              </a:rPr>
              <a:t>'\</a:t>
            </a:r>
            <a:r>
              <a:rPr lang="en-US" sz="2200" kern="1200" dirty="0" smtClean="0">
                <a:solidFill>
                  <a:srgbClr val="000000"/>
                </a:solidFill>
                <a:latin typeface="Consolas" panose="020B0609020204030204" pitchFamily="49" charset="0"/>
                <a:ea typeface="+mn-ea"/>
                <a:cs typeface="+mn-cs"/>
              </a:rPr>
              <a:t>0'</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All strings in C end with this </a:t>
            </a:r>
            <a:r>
              <a:rPr lang="en-US" sz="2200" kern="1200" dirty="0" smtClean="0">
                <a:solidFill>
                  <a:srgbClr val="000000"/>
                </a:solidFill>
                <a:latin typeface="Arial (Body)"/>
                <a:ea typeface="+mn-ea"/>
                <a:cs typeface="+mn-cs"/>
              </a:rPr>
              <a:t>character.</a:t>
            </a:r>
            <a:endParaRPr lang="en-US" sz="2200" kern="1200" dirty="0">
              <a:solidFill>
                <a:srgbClr val="000000"/>
              </a:solidFill>
              <a:latin typeface="Arial (Body)"/>
              <a:ea typeface="+mn-ea"/>
              <a:cs typeface="+mn-cs"/>
            </a:endParaRPr>
          </a:p>
          <a:p>
            <a:pPr marL="255651" lvl="0" indent="-255651">
              <a:spcAft>
                <a:spcPct val="0"/>
              </a:spcAft>
              <a:tabLst/>
              <a:defRPr/>
            </a:pPr>
            <a:r>
              <a:rPr lang="en-US" sz="2200" kern="1200" dirty="0">
                <a:solidFill>
                  <a:srgbClr val="000000"/>
                </a:solidFill>
                <a:latin typeface="Arial (Body)"/>
                <a:ea typeface="+mn-ea"/>
                <a:cs typeface="+mn-cs"/>
              </a:rPr>
              <a:t>A character array representing a string should always be defined large enough to hold the number of characters in the string and the terminating null character</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293111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 Using Character Arrays to Store and Manipulate Strings </a:t>
            </a:r>
            <a:r>
              <a:rPr lang="en-US" sz="2000" b="0" kern="1200" dirty="0" smtClean="0">
                <a:latin typeface="Times New Roman" panose="02020603050405020304" pitchFamily="18" charset="0"/>
                <a:ea typeface="+mj-ea"/>
                <a:cs typeface="+mj-cs"/>
              </a:rPr>
              <a:t>(3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1746602"/>
          </a:xfrm>
        </p:spPr>
        <p:txBody>
          <a:bodyPr wrap="square" lIns="91425" tIns="91425" rIns="91425" bIns="91425">
            <a:spAutoFit/>
          </a:bodyPr>
          <a:lstStyle/>
          <a:p>
            <a:pPr marL="255651" lvl="0" indent="-255651">
              <a:spcAft>
                <a:spcPct val="0"/>
              </a:spcAft>
              <a:tabLst/>
              <a:defRPr/>
            </a:pPr>
            <a:r>
              <a:rPr lang="en-US" sz="2000" kern="1200" dirty="0" smtClean="0">
                <a:solidFill>
                  <a:srgbClr val="000000"/>
                </a:solidFill>
                <a:latin typeface="Arial (Body)"/>
              </a:rPr>
              <a:t>Character </a:t>
            </a:r>
            <a:r>
              <a:rPr lang="en-US" sz="2000" kern="1200" dirty="0">
                <a:solidFill>
                  <a:srgbClr val="000000"/>
                </a:solidFill>
                <a:latin typeface="Arial (Body)"/>
              </a:rPr>
              <a:t>arrays also can be initialized with individual character constants in an initializer list, but this can be tedious</a:t>
            </a:r>
            <a:r>
              <a:rPr lang="en-US" sz="2000" kern="1200" dirty="0" smtClean="0">
                <a:solidFill>
                  <a:srgbClr val="000000"/>
                </a:solidFill>
                <a:latin typeface="Arial (Body)"/>
              </a:rPr>
              <a:t>.</a:t>
            </a:r>
            <a:endParaRPr lang="en-US" altLang="en-US" sz="2000" kern="1200" dirty="0" smtClean="0">
              <a:solidFill>
                <a:srgbClr val="000000"/>
              </a:solidFill>
              <a:latin typeface="Arial (Body)"/>
              <a:ea typeface="+mn-ea"/>
              <a:cs typeface="+mn-cs"/>
            </a:endParaRPr>
          </a:p>
          <a:p>
            <a:pPr marL="255651" lvl="0" indent="-255651">
              <a:spcAft>
                <a:spcPct val="0"/>
              </a:spcAft>
              <a:tabLst/>
            </a:pPr>
            <a:r>
              <a:rPr lang="en-US" altLang="en-US" sz="2000" kern="1200" dirty="0" smtClean="0">
                <a:solidFill>
                  <a:srgbClr val="000000"/>
                </a:solidFill>
                <a:latin typeface="Arial (Body)"/>
                <a:ea typeface="+mn-ea"/>
                <a:cs typeface="+mn-cs"/>
              </a:rPr>
              <a:t>The </a:t>
            </a:r>
            <a:r>
              <a:rPr lang="en-US" altLang="en-US" sz="2000" kern="1200" dirty="0">
                <a:solidFill>
                  <a:srgbClr val="000000"/>
                </a:solidFill>
                <a:latin typeface="Arial (Body)"/>
                <a:ea typeface="+mn-ea"/>
                <a:cs typeface="+mn-cs"/>
              </a:rPr>
              <a:t>preceding definition is equivalent </a:t>
            </a:r>
            <a:r>
              <a:rPr lang="en-US" altLang="en-US" sz="2000" kern="1200" dirty="0" smtClean="0">
                <a:solidFill>
                  <a:srgbClr val="000000"/>
                </a:solidFill>
                <a:latin typeface="Arial (Body)"/>
                <a:ea typeface="+mn-ea"/>
                <a:cs typeface="+mn-cs"/>
              </a:rPr>
              <a:t>to</a:t>
            </a:r>
          </a:p>
          <a:p>
            <a:pPr marL="742569" lvl="1" indent="-255651">
              <a:spcAft>
                <a:spcPct val="0"/>
              </a:spcAft>
            </a:pPr>
            <a:r>
              <a:rPr lang="en-US" altLang="en-US" sz="2400" kern="1200" dirty="0">
                <a:solidFill>
                  <a:srgbClr val="000000"/>
                </a:solidFill>
                <a:latin typeface="Arial (Body)"/>
                <a:ea typeface="+mn-ea"/>
                <a:cs typeface="+mn-cs"/>
              </a:rPr>
              <a:t> </a:t>
            </a:r>
          </a:p>
        </p:txBody>
      </p:sp>
      <p:pic>
        <p:nvPicPr>
          <p:cNvPr id="5" name="Picture 4" descr="The computer code reads as follows. c h a r string 1 left bracket right bracket equals left brace single quote f single quote comma single quote i single quote comma single quote r single quote comma single quote s single quote comma single quote t single quote comma single back slash 0 single quote right brace semicolon."/>
          <p:cNvPicPr>
            <a:picLocks noChangeAspect="1"/>
          </p:cNvPicPr>
          <p:nvPr/>
        </p:nvPicPr>
        <p:blipFill rotWithShape="1">
          <a:blip r:embed="rId3"/>
          <a:srcRect l="5138"/>
          <a:stretch/>
        </p:blipFill>
        <p:spPr>
          <a:xfrm>
            <a:off x="1207924" y="2835869"/>
            <a:ext cx="5264785" cy="814371"/>
          </a:xfrm>
          <a:prstGeom prst="rect">
            <a:avLst/>
          </a:prstGeom>
        </p:spPr>
      </p:pic>
      <p:sp>
        <p:nvSpPr>
          <p:cNvPr id="4" name="Text Placeholder 3"/>
          <p:cNvSpPr>
            <a:spLocks noGrp="1"/>
          </p:cNvSpPr>
          <p:nvPr>
            <p:ph type="body" idx="4294967295"/>
          </p:nvPr>
        </p:nvSpPr>
        <p:spPr>
          <a:xfrm>
            <a:off x="457200" y="3660777"/>
            <a:ext cx="8229600" cy="691732"/>
          </a:xfrm>
        </p:spPr>
        <p:txBody>
          <a:bodyPr/>
          <a:lstStyle/>
          <a:p>
            <a:pPr marL="255651" lvl="0" indent="-255651">
              <a:spcAft>
                <a:spcPct val="0"/>
              </a:spcAft>
              <a:tabLst/>
            </a:pPr>
            <a:r>
              <a:rPr lang="en-US" altLang="en-US" sz="2000" kern="1200" dirty="0">
                <a:solidFill>
                  <a:srgbClr val="000000"/>
                </a:solidFill>
                <a:latin typeface="Arial (Body)"/>
              </a:rPr>
              <a:t>Because a string is really an array of characters, we can access individual characters in a string directly using array index notation</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sp>
        <p:nvSpPr>
          <p:cNvPr id="6" name="Content Placeholder 5"/>
          <p:cNvSpPr>
            <a:spLocks noGrp="1"/>
          </p:cNvSpPr>
          <p:nvPr>
            <p:ph sz="quarter" idx="13"/>
          </p:nvPr>
        </p:nvSpPr>
        <p:spPr>
          <a:xfrm>
            <a:off x="457200" y="4466016"/>
            <a:ext cx="1943100" cy="388937"/>
          </a:xfrm>
        </p:spPr>
        <p:txBody>
          <a:bodyPr/>
          <a:lstStyle/>
          <a:p>
            <a:r>
              <a:rPr lang="en-US" altLang="en-US" sz="2000" kern="1200" dirty="0">
                <a:solidFill>
                  <a:srgbClr val="000000"/>
                </a:solidFill>
                <a:latin typeface="Arial (Body)"/>
              </a:rPr>
              <a:t>For example,</a:t>
            </a:r>
            <a:endParaRPr lang="en-US" sz="2000" dirty="0"/>
          </a:p>
        </p:txBody>
      </p:sp>
      <p:graphicFrame>
        <p:nvGraphicFramePr>
          <p:cNvPr id="11" name="Object 10" descr="String 1 left bracket 0 right bracket."/>
          <p:cNvGraphicFramePr>
            <a:graphicFrameLocks noChangeAspect="1"/>
          </p:cNvGraphicFramePr>
          <p:nvPr>
            <p:extLst>
              <p:ext uri="{D42A27DB-BD31-4B8C-83A1-F6EECF244321}">
                <p14:modId xmlns:p14="http://schemas.microsoft.com/office/powerpoint/2010/main" val="2161228085"/>
              </p:ext>
            </p:extLst>
          </p:nvPr>
        </p:nvGraphicFramePr>
        <p:xfrm>
          <a:off x="2308834" y="4556426"/>
          <a:ext cx="1370383" cy="327256"/>
        </p:xfrm>
        <a:graphic>
          <a:graphicData uri="http://schemas.openxmlformats.org/presentationml/2006/ole">
            <mc:AlternateContent xmlns:mc="http://schemas.openxmlformats.org/markup-compatibility/2006">
              <mc:Choice xmlns:v="urn:schemas-microsoft-com:vml" Requires="v">
                <p:oleObj spid="_x0000_s14298" name="Equation" r:id="rId4" imgW="850680" imgH="203040" progId="Equation.DSMT4">
                  <p:embed/>
                </p:oleObj>
              </mc:Choice>
              <mc:Fallback>
                <p:oleObj name="Equation" r:id="rId4" imgW="850680" imgH="203040" progId="Equation.DSMT4">
                  <p:embed/>
                  <p:pic>
                    <p:nvPicPr>
                      <p:cNvPr id="0" name=""/>
                      <p:cNvPicPr/>
                      <p:nvPr/>
                    </p:nvPicPr>
                    <p:blipFill>
                      <a:blip r:embed="rId5"/>
                      <a:stretch>
                        <a:fillRect/>
                      </a:stretch>
                    </p:blipFill>
                    <p:spPr>
                      <a:xfrm>
                        <a:off x="2308834" y="4556426"/>
                        <a:ext cx="1370383" cy="327256"/>
                      </a:xfrm>
                      <a:prstGeom prst="rect">
                        <a:avLst/>
                      </a:prstGeom>
                    </p:spPr>
                  </p:pic>
                </p:oleObj>
              </mc:Fallback>
            </mc:AlternateContent>
          </a:graphicData>
        </a:graphic>
      </p:graphicFrame>
      <p:sp>
        <p:nvSpPr>
          <p:cNvPr id="7" name="Content Placeholder 6"/>
          <p:cNvSpPr>
            <a:spLocks noGrp="1"/>
          </p:cNvSpPr>
          <p:nvPr>
            <p:ph sz="quarter" idx="14"/>
          </p:nvPr>
        </p:nvSpPr>
        <p:spPr>
          <a:xfrm>
            <a:off x="3679217" y="4487331"/>
            <a:ext cx="2990850" cy="407987"/>
          </a:xfrm>
        </p:spPr>
        <p:txBody>
          <a:bodyPr/>
          <a:lstStyle/>
          <a:p>
            <a:pPr marL="432" indent="0">
              <a:buNone/>
            </a:pPr>
            <a:r>
              <a:rPr lang="en-US" altLang="en-US" sz="2000" kern="1200" dirty="0">
                <a:solidFill>
                  <a:srgbClr val="000000"/>
                </a:solidFill>
                <a:latin typeface="Arial (Body)"/>
              </a:rPr>
              <a:t>is the character </a:t>
            </a:r>
            <a:r>
              <a:rPr lang="en-US" altLang="en-US" sz="2000" kern="1200" dirty="0">
                <a:solidFill>
                  <a:srgbClr val="000000"/>
                </a:solidFill>
                <a:latin typeface="Consolas" panose="020B0609020204030204" pitchFamily="49" charset="0"/>
              </a:rPr>
              <a:t>'f' </a:t>
            </a:r>
            <a:r>
              <a:rPr lang="en-US" altLang="en-US" sz="2000" kern="1200" dirty="0">
                <a:solidFill>
                  <a:srgbClr val="000000"/>
                </a:solidFill>
                <a:latin typeface="Arial (Body)"/>
              </a:rPr>
              <a:t>and</a:t>
            </a:r>
            <a:endParaRPr lang="en-US" sz="2000" dirty="0"/>
          </a:p>
        </p:txBody>
      </p:sp>
      <p:graphicFrame>
        <p:nvGraphicFramePr>
          <p:cNvPr id="12" name="Object 11" descr="String 1 left bracket 3 right bracket."/>
          <p:cNvGraphicFramePr>
            <a:graphicFrameLocks noChangeAspect="1"/>
          </p:cNvGraphicFramePr>
          <p:nvPr>
            <p:extLst>
              <p:ext uri="{D42A27DB-BD31-4B8C-83A1-F6EECF244321}">
                <p14:modId xmlns:p14="http://schemas.microsoft.com/office/powerpoint/2010/main" val="2348268868"/>
              </p:ext>
            </p:extLst>
          </p:nvPr>
        </p:nvGraphicFramePr>
        <p:xfrm>
          <a:off x="6591300" y="4515519"/>
          <a:ext cx="1288569" cy="409069"/>
        </p:xfrm>
        <a:graphic>
          <a:graphicData uri="http://schemas.openxmlformats.org/presentationml/2006/ole">
            <mc:AlternateContent xmlns:mc="http://schemas.openxmlformats.org/markup-compatibility/2006">
              <mc:Choice xmlns:v="urn:schemas-microsoft-com:vml" Requires="v">
                <p:oleObj spid="_x0000_s14299" name="Equation" r:id="rId6" imgW="799920" imgH="253800" progId="Equation.DSMT4">
                  <p:embed/>
                </p:oleObj>
              </mc:Choice>
              <mc:Fallback>
                <p:oleObj name="Equation" r:id="rId6" imgW="799920" imgH="253800" progId="Equation.DSMT4">
                  <p:embed/>
                  <p:pic>
                    <p:nvPicPr>
                      <p:cNvPr id="0" name=""/>
                      <p:cNvPicPr/>
                      <p:nvPr/>
                    </p:nvPicPr>
                    <p:blipFill>
                      <a:blip r:embed="rId7"/>
                      <a:stretch>
                        <a:fillRect/>
                      </a:stretch>
                    </p:blipFill>
                    <p:spPr>
                      <a:xfrm>
                        <a:off x="6591300" y="4515519"/>
                        <a:ext cx="1288569" cy="409069"/>
                      </a:xfrm>
                      <a:prstGeom prst="rect">
                        <a:avLst/>
                      </a:prstGeom>
                    </p:spPr>
                  </p:pic>
                </p:oleObj>
              </mc:Fallback>
            </mc:AlternateContent>
          </a:graphicData>
        </a:graphic>
      </p:graphicFrame>
      <p:sp>
        <p:nvSpPr>
          <p:cNvPr id="8" name="Content Placeholder 7"/>
          <p:cNvSpPr>
            <a:spLocks noGrp="1"/>
          </p:cNvSpPr>
          <p:nvPr>
            <p:ph sz="quarter" idx="15"/>
          </p:nvPr>
        </p:nvSpPr>
        <p:spPr>
          <a:xfrm>
            <a:off x="695326" y="4914427"/>
            <a:ext cx="2533649" cy="351038"/>
          </a:xfrm>
        </p:spPr>
        <p:txBody>
          <a:bodyPr/>
          <a:lstStyle/>
          <a:p>
            <a:pPr marL="0" indent="0">
              <a:buNone/>
            </a:pPr>
            <a:r>
              <a:rPr lang="en-US" altLang="en-US" sz="2000" kern="1200" dirty="0">
                <a:solidFill>
                  <a:srgbClr val="000000"/>
                </a:solidFill>
                <a:latin typeface="Arial (Body)"/>
              </a:rPr>
              <a:t>is the character </a:t>
            </a:r>
            <a:r>
              <a:rPr lang="en-US" altLang="en-US" sz="2000" kern="1200" dirty="0">
                <a:solidFill>
                  <a:srgbClr val="000000"/>
                </a:solidFill>
                <a:latin typeface="Consolas" panose="020B0609020204030204" pitchFamily="49" charset="0"/>
              </a:rPr>
              <a:t>'s'</a:t>
            </a:r>
            <a:r>
              <a:rPr lang="en-US" altLang="en-US" sz="2000" kern="1200" dirty="0">
                <a:solidFill>
                  <a:srgbClr val="000000"/>
                </a:solidFill>
              </a:rPr>
              <a:t>.</a:t>
            </a:r>
            <a:endParaRPr lang="en-US" sz="2000" dirty="0"/>
          </a:p>
        </p:txBody>
      </p:sp>
      <p:sp>
        <p:nvSpPr>
          <p:cNvPr id="9" name="Content Placeholder 8"/>
          <p:cNvSpPr>
            <a:spLocks noGrp="1"/>
          </p:cNvSpPr>
          <p:nvPr>
            <p:ph sz="quarter" idx="16"/>
          </p:nvPr>
        </p:nvSpPr>
        <p:spPr>
          <a:xfrm>
            <a:off x="457200" y="5380241"/>
            <a:ext cx="8229600" cy="652462"/>
          </a:xfrm>
        </p:spPr>
        <p:txBody>
          <a:bodyPr/>
          <a:lstStyle/>
          <a:p>
            <a:r>
              <a:rPr lang="en-US" altLang="en-US" sz="2000" kern="1200" dirty="0">
                <a:solidFill>
                  <a:srgbClr val="000000"/>
                </a:solidFill>
                <a:latin typeface="Arial (Body)"/>
              </a:rPr>
              <a:t>We also can input a string directly into a character array from the keyboard using </a:t>
            </a:r>
            <a:r>
              <a:rPr lang="en-US" altLang="en-US" sz="2000" kern="1200" dirty="0">
                <a:solidFill>
                  <a:srgbClr val="000000"/>
                </a:solidFill>
                <a:latin typeface="Consolas" panose="020B0609020204030204" pitchFamily="49" charset="0"/>
              </a:rPr>
              <a:t>scan</a:t>
            </a:r>
            <a:r>
              <a:rPr lang="en-US" altLang="en-US" sz="100" kern="1200" dirty="0">
                <a:solidFill>
                  <a:srgbClr val="000000"/>
                </a:solidFill>
                <a:latin typeface="Consolas" panose="020B0609020204030204" pitchFamily="49" charset="0"/>
              </a:rPr>
              <a:t> </a:t>
            </a:r>
            <a:r>
              <a:rPr lang="en-US" altLang="en-US" sz="2000" kern="1200" dirty="0">
                <a:solidFill>
                  <a:srgbClr val="000000"/>
                </a:solidFill>
                <a:latin typeface="Consolas" panose="020B0609020204030204" pitchFamily="49" charset="0"/>
              </a:rPr>
              <a:t>f </a:t>
            </a:r>
            <a:r>
              <a:rPr lang="en-US" altLang="en-US" sz="2000" kern="1200" dirty="0">
                <a:solidFill>
                  <a:srgbClr val="000000"/>
                </a:solidFill>
                <a:latin typeface="Arial (Body)"/>
              </a:rPr>
              <a:t>and the conversion </a:t>
            </a:r>
            <a:r>
              <a:rPr lang="en-US" altLang="en-US" sz="2000" kern="1200" dirty="0" smtClean="0">
                <a:solidFill>
                  <a:srgbClr val="000000"/>
                </a:solidFill>
                <a:latin typeface="Arial (Body)"/>
              </a:rPr>
              <a:t>specifier </a:t>
            </a:r>
            <a:r>
              <a:rPr lang="en-US" altLang="en-US" sz="2000" kern="1200" dirty="0" smtClean="0">
                <a:solidFill>
                  <a:srgbClr val="000000"/>
                </a:solidFill>
                <a:latin typeface="Consolas" panose="020B0609020204030204" pitchFamily="49" charset="0"/>
              </a:rPr>
              <a:t>%s</a:t>
            </a:r>
            <a:r>
              <a:rPr lang="en-US" altLang="en-US" sz="2000" kern="1200" dirty="0" smtClean="0">
                <a:solidFill>
                  <a:srgbClr val="000000"/>
                </a:solidFill>
                <a:latin typeface="Arial (Body)"/>
              </a:rPr>
              <a:t>. </a:t>
            </a:r>
            <a:endParaRPr lang="en-US" sz="2000" dirty="0"/>
          </a:p>
        </p:txBody>
      </p:sp>
    </p:spTree>
    <p:extLst>
      <p:ext uri="{BB962C8B-B14F-4D97-AF65-F5344CB8AC3E}">
        <p14:creationId xmlns:p14="http://schemas.microsoft.com/office/powerpoint/2010/main" val="37885645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 Using Character Arrays to Store and Manipulate Strings </a:t>
            </a:r>
            <a:r>
              <a:rPr lang="en-US" sz="2000" b="0" kern="1200" dirty="0" smtClean="0">
                <a:latin typeface="Times New Roman" panose="02020603050405020304" pitchFamily="18" charset="0"/>
                <a:ea typeface="+mj-ea"/>
                <a:cs typeface="+mj-cs"/>
              </a:rPr>
              <a:t>(4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938688"/>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For </a:t>
            </a:r>
            <a:r>
              <a:rPr lang="en-US" altLang="en-US" sz="2200" kern="1200" dirty="0" smtClean="0">
                <a:solidFill>
                  <a:srgbClr val="000000"/>
                </a:solidFill>
                <a:latin typeface="Arial (Body)"/>
                <a:ea typeface="+mn-ea"/>
                <a:cs typeface="+mn-cs"/>
              </a:rPr>
              <a:t>example,</a:t>
            </a:r>
            <a:endParaRPr lang="en-US" altLang="en-US" sz="2200" kern="1200" dirty="0">
              <a:solidFill>
                <a:srgbClr val="000000"/>
              </a:solidFill>
              <a:latin typeface="Arial (Body)"/>
              <a:ea typeface="+mn-ea"/>
              <a:cs typeface="+mn-cs"/>
            </a:endParaRPr>
          </a:p>
          <a:p>
            <a:pPr marL="743001" lvl="1" indent="-284400">
              <a:spcAft>
                <a:spcPct val="0"/>
              </a:spcAft>
            </a:pPr>
            <a:r>
              <a:rPr lang="en-US" altLang="en-US" sz="2200" kern="1200" dirty="0">
                <a:solidFill>
                  <a:srgbClr val="000000"/>
                </a:solidFill>
                <a:latin typeface="Arial (Body)"/>
                <a:ea typeface="+mn-ea"/>
                <a:cs typeface="+mn-cs"/>
              </a:rPr>
              <a:t> </a:t>
            </a:r>
            <a:endParaRPr lang="en-US" altLang="en-US" sz="2200" kern="1200" dirty="0" smtClean="0">
              <a:solidFill>
                <a:srgbClr val="000000"/>
              </a:solidFill>
              <a:latin typeface="Arial (Body)"/>
              <a:ea typeface="+mn-ea"/>
              <a:cs typeface="+mn-cs"/>
            </a:endParaRPr>
          </a:p>
        </p:txBody>
      </p:sp>
      <p:pic>
        <p:nvPicPr>
          <p:cNvPr id="10" name="Picture 9" descr="The computer code reads as follows. c h a r string 2 left bracket 20 right bracket."/>
          <p:cNvPicPr>
            <a:picLocks noChangeAspect="1"/>
          </p:cNvPicPr>
          <p:nvPr/>
        </p:nvPicPr>
        <p:blipFill rotWithShape="1">
          <a:blip r:embed="rId3"/>
          <a:srcRect l="12723" t="3196" b="-1"/>
          <a:stretch/>
        </p:blipFill>
        <p:spPr>
          <a:xfrm>
            <a:off x="1317959" y="2053485"/>
            <a:ext cx="2902246" cy="592975"/>
          </a:xfrm>
          <a:prstGeom prst="rect">
            <a:avLst/>
          </a:prstGeom>
        </p:spPr>
      </p:pic>
      <p:sp>
        <p:nvSpPr>
          <p:cNvPr id="4" name="Content Placeholder 3"/>
          <p:cNvSpPr>
            <a:spLocks noGrp="1"/>
          </p:cNvSpPr>
          <p:nvPr>
            <p:ph sz="quarter" idx="13"/>
          </p:nvPr>
        </p:nvSpPr>
        <p:spPr>
          <a:xfrm>
            <a:off x="457200" y="2525984"/>
            <a:ext cx="8229600" cy="1178501"/>
          </a:xfrm>
        </p:spPr>
        <p:txBody>
          <a:bodyPr/>
          <a:lstStyle/>
          <a:p>
            <a:pPr lvl="0" indent="0">
              <a:spcAft>
                <a:spcPct val="0"/>
              </a:spcAft>
              <a:buNone/>
              <a:tabLst/>
            </a:pPr>
            <a:r>
              <a:rPr lang="en-US" altLang="en-US" sz="2200" kern="1200" dirty="0">
                <a:solidFill>
                  <a:srgbClr val="000000"/>
                </a:solidFill>
                <a:latin typeface="Arial (Body)"/>
              </a:rPr>
              <a:t>creates a character array capable of storing a string of </a:t>
            </a:r>
            <a:r>
              <a:rPr lang="en-US" altLang="en-US" sz="2200" b="1" kern="1200" dirty="0">
                <a:solidFill>
                  <a:srgbClr val="000000"/>
                </a:solidFill>
                <a:latin typeface="Arial (Body)"/>
              </a:rPr>
              <a:t>at most 19 characters</a:t>
            </a:r>
            <a:r>
              <a:rPr lang="en-US" altLang="en-US" sz="2200" kern="1200" dirty="0">
                <a:solidFill>
                  <a:srgbClr val="000000"/>
                </a:solidFill>
                <a:latin typeface="Arial (Body)"/>
              </a:rPr>
              <a:t> and a </a:t>
            </a:r>
            <a:r>
              <a:rPr lang="en-US" altLang="en-US" sz="2200" b="1" kern="1200" dirty="0">
                <a:solidFill>
                  <a:srgbClr val="000000"/>
                </a:solidFill>
                <a:latin typeface="Arial (Body)"/>
              </a:rPr>
              <a:t>terminating null character</a:t>
            </a:r>
            <a:r>
              <a:rPr lang="en-US" altLang="en-US" sz="2200" kern="1200" dirty="0">
                <a:solidFill>
                  <a:srgbClr val="000000"/>
                </a:solidFill>
                <a:latin typeface="Arial (Body)"/>
              </a:rPr>
              <a:t>.</a:t>
            </a:r>
          </a:p>
          <a:p>
            <a:pPr marL="255651" lvl="0" indent="-255651">
              <a:spcAft>
                <a:spcPct val="0"/>
              </a:spcAft>
              <a:tabLst/>
            </a:pPr>
            <a:r>
              <a:rPr lang="en-US" altLang="en-US" sz="2200" kern="1200" dirty="0">
                <a:solidFill>
                  <a:srgbClr val="000000"/>
                </a:solidFill>
                <a:latin typeface="Arial (Body)"/>
              </a:rPr>
              <a:t>The </a:t>
            </a:r>
            <a:r>
              <a:rPr lang="en-US" altLang="en-US" sz="2200" kern="1200" dirty="0" smtClean="0">
                <a:solidFill>
                  <a:srgbClr val="000000"/>
                </a:solidFill>
                <a:latin typeface="Arial (Body)"/>
              </a:rPr>
              <a:t>statement</a:t>
            </a:r>
          </a:p>
          <a:p>
            <a:pPr marL="742569" lvl="1" indent="-284400">
              <a:spcAft>
                <a:spcPct val="0"/>
              </a:spcAft>
            </a:pPr>
            <a:r>
              <a:rPr lang="en-US" sz="2200" kern="1200" dirty="0">
                <a:solidFill>
                  <a:srgbClr val="000000"/>
                </a:solidFill>
                <a:latin typeface="Arial (Body)"/>
              </a:rPr>
              <a:t> </a:t>
            </a:r>
            <a:endParaRPr lang="en-US" sz="2200" dirty="0"/>
          </a:p>
        </p:txBody>
      </p:sp>
      <p:pic>
        <p:nvPicPr>
          <p:cNvPr id="9" name="Picture 8" descr="The computer code reads as follows. scan f left parenthesis double quote percent sign 19 s double quote comma string 2 right parenthesis semicolon."/>
          <p:cNvPicPr>
            <a:picLocks noChangeAspect="1"/>
          </p:cNvPicPr>
          <p:nvPr/>
        </p:nvPicPr>
        <p:blipFill rotWithShape="1">
          <a:blip r:embed="rId4"/>
          <a:srcRect l="9117" t="5327"/>
          <a:stretch/>
        </p:blipFill>
        <p:spPr>
          <a:xfrm>
            <a:off x="1311451" y="3806440"/>
            <a:ext cx="3813662" cy="568501"/>
          </a:xfrm>
          <a:prstGeom prst="rect">
            <a:avLst/>
          </a:prstGeom>
        </p:spPr>
      </p:pic>
      <p:sp>
        <p:nvSpPr>
          <p:cNvPr id="5" name="Content Placeholder 4"/>
          <p:cNvSpPr>
            <a:spLocks noGrp="1"/>
          </p:cNvSpPr>
          <p:nvPr>
            <p:ph sz="quarter" idx="14"/>
          </p:nvPr>
        </p:nvSpPr>
        <p:spPr>
          <a:xfrm>
            <a:off x="457200" y="4275134"/>
            <a:ext cx="8232775" cy="2108574"/>
          </a:xfrm>
        </p:spPr>
        <p:txBody>
          <a:bodyPr/>
          <a:lstStyle/>
          <a:p>
            <a:pPr lvl="0" indent="0">
              <a:spcAft>
                <a:spcPct val="0"/>
              </a:spcAft>
              <a:buNone/>
              <a:tabLst/>
            </a:pPr>
            <a:r>
              <a:rPr lang="en-US" altLang="en-US" sz="2200" kern="1200" dirty="0" smtClean="0">
                <a:solidFill>
                  <a:srgbClr val="000000"/>
                </a:solidFill>
                <a:latin typeface="Arial (Body)"/>
              </a:rPr>
              <a:t>reads </a:t>
            </a:r>
            <a:r>
              <a:rPr lang="en-US" altLang="en-US" sz="2200" kern="1200" dirty="0">
                <a:solidFill>
                  <a:srgbClr val="000000"/>
                </a:solidFill>
                <a:latin typeface="Arial (Body)"/>
              </a:rPr>
              <a:t>a string from the keyboard into </a:t>
            </a:r>
            <a:r>
              <a:rPr lang="en-US" altLang="en-US" sz="2200" kern="1200" dirty="0">
                <a:solidFill>
                  <a:srgbClr val="000000"/>
                </a:solidFill>
                <a:latin typeface="Consolas" panose="020B0609020204030204" pitchFamily="49" charset="0"/>
              </a:rPr>
              <a:t>string2</a:t>
            </a:r>
            <a:r>
              <a:rPr lang="en-US" altLang="en-US" sz="2200" b="1" kern="1200" dirty="0">
                <a:solidFill>
                  <a:srgbClr val="000000"/>
                </a:solidFill>
                <a:latin typeface="Arial (Body)"/>
              </a:rPr>
              <a:t>.</a:t>
            </a:r>
          </a:p>
          <a:p>
            <a:pPr marL="255651" lvl="0" indent="-255651">
              <a:spcAft>
                <a:spcPct val="0"/>
              </a:spcAft>
              <a:tabLst/>
            </a:pPr>
            <a:r>
              <a:rPr lang="en-US" altLang="en-US" sz="2200" kern="1200" dirty="0">
                <a:solidFill>
                  <a:srgbClr val="000000"/>
                </a:solidFill>
                <a:latin typeface="Arial (Body)"/>
              </a:rPr>
              <a:t>The name of the array is passed to </a:t>
            </a:r>
            <a:r>
              <a:rPr lang="en-US" altLang="en-US" sz="2200" kern="1200" dirty="0" smtClean="0">
                <a:solidFill>
                  <a:srgbClr val="000000"/>
                </a:solidFill>
                <a:latin typeface="Consolas" panose="020B0609020204030204" pitchFamily="49" charset="0"/>
              </a:rPr>
              <a:t>scanf </a:t>
            </a:r>
            <a:r>
              <a:rPr lang="en-US" altLang="en-US" sz="2200" kern="1200" dirty="0">
                <a:solidFill>
                  <a:srgbClr val="000000"/>
                </a:solidFill>
                <a:latin typeface="Arial (Body)"/>
              </a:rPr>
              <a:t>without the preceding </a:t>
            </a:r>
            <a:r>
              <a:rPr lang="en-US" altLang="en-US" sz="2200" kern="1200" dirty="0">
                <a:solidFill>
                  <a:srgbClr val="000000"/>
                </a:solidFill>
                <a:latin typeface="Consolas" panose="020B0609020204030204" pitchFamily="49" charset="0"/>
              </a:rPr>
              <a:t>&amp;</a:t>
            </a:r>
            <a:r>
              <a:rPr lang="en-US" altLang="en-US" sz="2200" kern="1200" dirty="0">
                <a:solidFill>
                  <a:srgbClr val="000000"/>
                </a:solidFill>
                <a:latin typeface="Arial (Body)"/>
              </a:rPr>
              <a:t> used with nonstring variables</a:t>
            </a:r>
            <a:r>
              <a:rPr lang="en-US" altLang="en-US" sz="2200" kern="1200" dirty="0" smtClean="0">
                <a:solidFill>
                  <a:srgbClr val="000000"/>
                </a:solidFill>
                <a:latin typeface="Arial (Body)"/>
              </a:rPr>
              <a:t>.</a:t>
            </a:r>
          </a:p>
          <a:p>
            <a:pPr marL="255651" lvl="0" indent="-255651">
              <a:spcAft>
                <a:spcPct val="0"/>
              </a:spcAft>
              <a:tabLst/>
            </a:pPr>
            <a:r>
              <a:rPr lang="en-US" altLang="en-US" sz="2200" kern="1200" dirty="0">
                <a:solidFill>
                  <a:srgbClr val="000000"/>
                </a:solidFill>
                <a:latin typeface="Arial (Body)"/>
              </a:rPr>
              <a:t>The </a:t>
            </a:r>
            <a:r>
              <a:rPr lang="en-US" altLang="en-US" sz="2200" kern="1200" dirty="0">
                <a:solidFill>
                  <a:srgbClr val="000000"/>
                </a:solidFill>
                <a:latin typeface="Consolas" panose="020B0609020204030204" pitchFamily="49" charset="0"/>
              </a:rPr>
              <a:t>&amp;</a:t>
            </a:r>
            <a:r>
              <a:rPr lang="en-US" altLang="en-US" sz="2200" kern="1200" dirty="0">
                <a:solidFill>
                  <a:srgbClr val="000000"/>
                </a:solidFill>
                <a:latin typeface="Arial (Body)"/>
              </a:rPr>
              <a:t> is normally used to provide </a:t>
            </a:r>
            <a:r>
              <a:rPr lang="en-US" altLang="en-US" sz="2200" kern="1200" dirty="0" smtClean="0">
                <a:solidFill>
                  <a:srgbClr val="000000"/>
                </a:solidFill>
                <a:latin typeface="Consolas" panose="020B0609020204030204" pitchFamily="49" charset="0"/>
              </a:rPr>
              <a:t>scanf </a:t>
            </a:r>
            <a:r>
              <a:rPr lang="en-US" altLang="en-US" sz="2200" kern="1200" dirty="0">
                <a:solidFill>
                  <a:srgbClr val="000000"/>
                </a:solidFill>
                <a:latin typeface="Arial (Body)"/>
              </a:rPr>
              <a:t>with a variable’s</a:t>
            </a:r>
            <a:r>
              <a:rPr lang="en-US" altLang="en-US" sz="2200" b="1" i="1" kern="1200" dirty="0">
                <a:solidFill>
                  <a:srgbClr val="000000"/>
                </a:solidFill>
                <a:latin typeface="Arial (Body)"/>
              </a:rPr>
              <a:t> </a:t>
            </a:r>
            <a:r>
              <a:rPr lang="en-US" altLang="en-US" sz="2200" b="1" kern="1200" dirty="0">
                <a:solidFill>
                  <a:srgbClr val="000000"/>
                </a:solidFill>
                <a:latin typeface="Arial (Body)"/>
              </a:rPr>
              <a:t>location</a:t>
            </a:r>
            <a:r>
              <a:rPr lang="en-US" altLang="en-US" sz="2200" kern="1200" dirty="0">
                <a:solidFill>
                  <a:srgbClr val="000000"/>
                </a:solidFill>
                <a:latin typeface="Arial (Body)"/>
              </a:rPr>
              <a:t> in memory so that a value can be stored there</a:t>
            </a:r>
            <a:endParaRPr lang="en-US" sz="2200" dirty="0"/>
          </a:p>
        </p:txBody>
      </p:sp>
    </p:spTree>
    <p:extLst>
      <p:ext uri="{BB962C8B-B14F-4D97-AF65-F5344CB8AC3E}">
        <p14:creationId xmlns:p14="http://schemas.microsoft.com/office/powerpoint/2010/main" val="27480956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 Using Character Arrays to Store and Manipulate Strings </a:t>
            </a:r>
            <a:r>
              <a:rPr lang="en-US" sz="2000" b="0" kern="1200" dirty="0" smtClean="0">
                <a:latin typeface="Times New Roman" panose="02020603050405020304" pitchFamily="18" charset="0"/>
                <a:ea typeface="+mj-ea"/>
                <a:cs typeface="+mj-cs"/>
              </a:rPr>
              <a:t>(5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455035"/>
          </a:xfrm>
        </p:spPr>
        <p:txBody>
          <a:bodyPr wrap="square" lIns="91425" tIns="91425" rIns="91425" bIns="91425">
            <a:spAutoFit/>
          </a:bodyPr>
          <a:lstStyle/>
          <a:p>
            <a:pPr marL="255651" lvl="0" indent="-255651">
              <a:spcAft>
                <a:spcPct val="0"/>
              </a:spcAft>
              <a:tabLst/>
              <a:defRPr/>
            </a:pPr>
            <a:r>
              <a:rPr lang="en-US" sz="2400" kern="1200" dirty="0" smtClean="0">
                <a:solidFill>
                  <a:srgbClr val="000000"/>
                </a:solidFill>
                <a:latin typeface="Arial (Body)"/>
                <a:ea typeface="+mn-ea"/>
                <a:cs typeface="+mn-cs"/>
              </a:rPr>
              <a:t>In </a:t>
            </a:r>
            <a:r>
              <a:rPr lang="en-US" sz="2400" kern="1200" dirty="0">
                <a:solidFill>
                  <a:srgbClr val="000000"/>
                </a:solidFill>
                <a:latin typeface="Arial (Body)"/>
                <a:ea typeface="+mn-ea"/>
                <a:cs typeface="+mn-cs"/>
              </a:rPr>
              <a:t>Section 6.5, when we discuss passing arrays to functions, we’ll see that the value of an array name </a:t>
            </a:r>
            <a:r>
              <a:rPr lang="en-US" sz="2400" b="1" kern="1200" dirty="0">
                <a:solidFill>
                  <a:srgbClr val="000000"/>
                </a:solidFill>
                <a:latin typeface="Arial (Body)"/>
                <a:ea typeface="+mn-ea"/>
                <a:cs typeface="+mn-cs"/>
              </a:rPr>
              <a:t>is the address of the start of the array</a:t>
            </a:r>
            <a:r>
              <a:rPr lang="en-US" sz="2400" kern="1200" dirty="0">
                <a:solidFill>
                  <a:srgbClr val="000000"/>
                </a:solidFill>
                <a:latin typeface="Arial (Body)"/>
                <a:ea typeface="+mn-ea"/>
                <a:cs typeface="+mn-cs"/>
              </a:rPr>
              <a:t>; therefore, the </a:t>
            </a:r>
            <a:r>
              <a:rPr lang="en-US" sz="2400" kern="1200" dirty="0">
                <a:solidFill>
                  <a:srgbClr val="000000"/>
                </a:solidFill>
                <a:latin typeface="Consolas" panose="020B0609020204030204" pitchFamily="49" charset="0"/>
                <a:ea typeface="+mn-ea"/>
                <a:cs typeface="+mn-cs"/>
              </a:rPr>
              <a:t>&amp;</a:t>
            </a:r>
            <a:r>
              <a:rPr lang="en-US" sz="2400" kern="1200" dirty="0">
                <a:solidFill>
                  <a:srgbClr val="000000"/>
                </a:solidFill>
                <a:latin typeface="Arial (Body)"/>
                <a:ea typeface="+mn-ea"/>
                <a:cs typeface="+mn-cs"/>
              </a:rPr>
              <a:t> is not </a:t>
            </a:r>
            <a:r>
              <a:rPr lang="en-US" sz="2400" kern="1200" dirty="0" smtClean="0">
                <a:solidFill>
                  <a:srgbClr val="000000"/>
                </a:solidFill>
                <a:latin typeface="Arial (Body)"/>
                <a:ea typeface="+mn-ea"/>
                <a:cs typeface="+mn-cs"/>
              </a:rPr>
              <a:t>necessary.</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Function </a:t>
            </a:r>
            <a:r>
              <a:rPr lang="en-US" sz="2400" kern="1200" dirty="0" smtClean="0">
                <a:solidFill>
                  <a:srgbClr val="000000"/>
                </a:solidFill>
                <a:latin typeface="Consolas" panose="020B0609020204030204" pitchFamily="49" charset="0"/>
                <a:ea typeface="+mn-ea"/>
                <a:cs typeface="+mn-cs"/>
              </a:rPr>
              <a:t>scanf</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will read characters until a </a:t>
            </a:r>
            <a:r>
              <a:rPr lang="en-US" sz="2400" b="1" kern="1200" dirty="0">
                <a:solidFill>
                  <a:srgbClr val="000000"/>
                </a:solidFill>
                <a:latin typeface="Arial (Body)"/>
                <a:ea typeface="+mn-ea"/>
                <a:cs typeface="+mn-cs"/>
              </a:rPr>
              <a:t>space</a:t>
            </a:r>
            <a:r>
              <a:rPr lang="en-US" sz="2400" kern="1200" dirty="0">
                <a:solidFill>
                  <a:srgbClr val="000000"/>
                </a:solidFill>
                <a:latin typeface="Arial (Body)"/>
                <a:ea typeface="+mn-ea"/>
                <a:cs typeface="+mn-cs"/>
              </a:rPr>
              <a:t>, </a:t>
            </a:r>
            <a:r>
              <a:rPr lang="en-US" sz="2400" b="1" kern="1200" dirty="0">
                <a:solidFill>
                  <a:srgbClr val="000000"/>
                </a:solidFill>
                <a:latin typeface="Arial (Body)"/>
                <a:ea typeface="+mn-ea"/>
                <a:cs typeface="+mn-cs"/>
              </a:rPr>
              <a:t>tab</a:t>
            </a:r>
            <a:r>
              <a:rPr lang="en-US" sz="2400" kern="1200" dirty="0">
                <a:solidFill>
                  <a:srgbClr val="000000"/>
                </a:solidFill>
                <a:latin typeface="Arial (Body)"/>
                <a:ea typeface="+mn-ea"/>
                <a:cs typeface="+mn-cs"/>
              </a:rPr>
              <a:t>, </a:t>
            </a:r>
            <a:r>
              <a:rPr lang="en-US" sz="2400" b="1" kern="1200" dirty="0">
                <a:solidFill>
                  <a:srgbClr val="000000"/>
                </a:solidFill>
                <a:latin typeface="Arial (Body)"/>
                <a:ea typeface="+mn-ea"/>
                <a:cs typeface="+mn-cs"/>
              </a:rPr>
              <a:t>newline</a:t>
            </a:r>
            <a:r>
              <a:rPr lang="en-US" sz="2400" kern="1200" dirty="0">
                <a:solidFill>
                  <a:srgbClr val="000000"/>
                </a:solidFill>
                <a:latin typeface="Arial (Body)"/>
                <a:ea typeface="+mn-ea"/>
                <a:cs typeface="+mn-cs"/>
              </a:rPr>
              <a:t> or </a:t>
            </a:r>
            <a:r>
              <a:rPr lang="en-US" sz="2400" b="1" kern="1200" dirty="0">
                <a:solidFill>
                  <a:srgbClr val="000000"/>
                </a:solidFill>
                <a:latin typeface="Arial (Body)"/>
                <a:ea typeface="+mn-ea"/>
                <a:cs typeface="+mn-cs"/>
              </a:rPr>
              <a:t>end-of-file indicator </a:t>
            </a:r>
            <a:r>
              <a:rPr lang="en-US" sz="2400" kern="1200" dirty="0">
                <a:solidFill>
                  <a:srgbClr val="000000"/>
                </a:solidFill>
                <a:latin typeface="Arial (Body)"/>
                <a:ea typeface="+mn-ea"/>
                <a:cs typeface="+mn-cs"/>
              </a:rPr>
              <a:t>is </a:t>
            </a:r>
            <a:r>
              <a:rPr lang="en-US" sz="2400" kern="1200" dirty="0" smtClean="0">
                <a:solidFill>
                  <a:srgbClr val="000000"/>
                </a:solidFill>
                <a:latin typeface="Arial (Body)"/>
                <a:ea typeface="+mn-ea"/>
                <a:cs typeface="+mn-cs"/>
              </a:rPr>
              <a:t>encountered.</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The </a:t>
            </a:r>
            <a:r>
              <a:rPr lang="en-US" sz="2400" kern="1200" dirty="0">
                <a:solidFill>
                  <a:srgbClr val="000000"/>
                </a:solidFill>
                <a:latin typeface="Consolas" panose="020B0609020204030204" pitchFamily="49" charset="0"/>
                <a:ea typeface="+mn-ea"/>
                <a:cs typeface="+mn-cs"/>
              </a:rPr>
              <a:t>string2</a:t>
            </a:r>
            <a:r>
              <a:rPr lang="en-US" sz="2400" kern="1200" dirty="0">
                <a:solidFill>
                  <a:srgbClr val="000000"/>
                </a:solidFill>
                <a:latin typeface="Arial (Body)"/>
                <a:ea typeface="+mn-ea"/>
                <a:cs typeface="+mn-cs"/>
              </a:rPr>
              <a:t> should be no longer than 19 characters to leave room for the terminating null </a:t>
            </a:r>
            <a:r>
              <a:rPr lang="en-US" sz="2400" kern="1200" dirty="0" smtClean="0">
                <a:solidFill>
                  <a:srgbClr val="000000"/>
                </a:solidFill>
                <a:latin typeface="Arial (Body)"/>
                <a:ea typeface="+mn-ea"/>
                <a:cs typeface="+mn-cs"/>
              </a:rPr>
              <a:t>character.</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If the user types 20 or more characters, your program may crash or create a security </a:t>
            </a:r>
            <a:r>
              <a:rPr lang="en-US" sz="2400" kern="1200" dirty="0" smtClean="0">
                <a:solidFill>
                  <a:srgbClr val="000000"/>
                </a:solidFill>
                <a:latin typeface="Arial (Body)"/>
                <a:ea typeface="+mn-ea"/>
                <a:cs typeface="+mn-cs"/>
              </a:rPr>
              <a:t>vulerability.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714181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 Using Character Arrays to Store and Manipulate Strings </a:t>
            </a:r>
            <a:r>
              <a:rPr lang="en-US" sz="2000" b="0" kern="1200" dirty="0" smtClean="0">
                <a:latin typeface="Times New Roman" panose="02020603050405020304" pitchFamily="18" charset="0"/>
                <a:ea typeface="+mj-ea"/>
                <a:cs typeface="+mj-cs"/>
              </a:rPr>
              <a:t>(6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marL="255651" lvl="0" indent="-255651">
              <a:spcAft>
                <a:spcPct val="0"/>
              </a:spcAft>
              <a:tabLst/>
            </a:pPr>
            <a:r>
              <a:rPr lang="en-US" sz="2400" kern="1200" dirty="0">
                <a:solidFill>
                  <a:srgbClr val="000000"/>
                </a:solidFill>
                <a:latin typeface="Arial (Body)"/>
              </a:rPr>
              <a:t>For this reason, we used the conversion specifier </a:t>
            </a:r>
            <a:r>
              <a:rPr lang="en-US" sz="2400" kern="1200" dirty="0">
                <a:solidFill>
                  <a:srgbClr val="000000"/>
                </a:solidFill>
                <a:latin typeface="Consolas" panose="020B0609020204030204" pitchFamily="49" charset="0"/>
              </a:rPr>
              <a:t>%19s </a:t>
            </a:r>
            <a:r>
              <a:rPr lang="en-US" sz="2400" kern="1200" dirty="0">
                <a:solidFill>
                  <a:srgbClr val="000000"/>
                </a:solidFill>
                <a:latin typeface="Arial (Body)"/>
              </a:rPr>
              <a:t>so that </a:t>
            </a:r>
            <a:r>
              <a:rPr lang="en-US" sz="2400" kern="1200" dirty="0" smtClean="0">
                <a:solidFill>
                  <a:srgbClr val="000000"/>
                </a:solidFill>
                <a:latin typeface="Consolas" panose="020B0609020204030204" pitchFamily="49" charset="0"/>
              </a:rPr>
              <a:t>scanf </a:t>
            </a:r>
            <a:r>
              <a:rPr lang="en-US" sz="2400" kern="1200" dirty="0">
                <a:solidFill>
                  <a:srgbClr val="000000"/>
                </a:solidFill>
                <a:latin typeface="Arial (Body)"/>
              </a:rPr>
              <a:t>reads a maximum of 19 characters and does not write characters into memory beyond the end of the array </a:t>
            </a:r>
            <a:r>
              <a:rPr lang="en-US" sz="2400" kern="1200" dirty="0">
                <a:solidFill>
                  <a:srgbClr val="000000"/>
                </a:solidFill>
                <a:latin typeface="Consolas" panose="020B0609020204030204" pitchFamily="49" charset="0"/>
              </a:rPr>
              <a:t>string2</a:t>
            </a:r>
            <a:r>
              <a:rPr lang="en-US" sz="2400" kern="1200" dirty="0">
                <a:solidFill>
                  <a:srgbClr val="000000"/>
                </a:solidFill>
                <a:latin typeface="Arial (Body)"/>
              </a:rPr>
              <a:t>.</a:t>
            </a:r>
            <a:endParaRPr lang="en-US" altLang="en-US" sz="2400" kern="1200" dirty="0" smtClean="0">
              <a:solidFill>
                <a:srgbClr val="000000"/>
              </a:solidFill>
              <a:latin typeface="Arial (Body)"/>
              <a:ea typeface="+mn-ea"/>
              <a:cs typeface="+mn-cs"/>
            </a:endParaRPr>
          </a:p>
          <a:p>
            <a:pPr marL="255651" lvl="0" indent="-255651">
              <a:spcAft>
                <a:spcPct val="0"/>
              </a:spcAft>
              <a:tabLst/>
            </a:pPr>
            <a:r>
              <a:rPr lang="en-US" altLang="en-US" sz="2400" kern="1200" dirty="0" smtClean="0">
                <a:solidFill>
                  <a:srgbClr val="000000"/>
                </a:solidFill>
                <a:latin typeface="Arial (Body)"/>
                <a:ea typeface="+mn-ea"/>
                <a:cs typeface="+mn-cs"/>
              </a:rPr>
              <a:t>It’s </a:t>
            </a:r>
            <a:r>
              <a:rPr lang="en-US" altLang="en-US" sz="2400" kern="1200" dirty="0">
                <a:solidFill>
                  <a:srgbClr val="000000"/>
                </a:solidFill>
                <a:latin typeface="Arial (Body)"/>
                <a:ea typeface="+mn-ea"/>
                <a:cs typeface="+mn-cs"/>
              </a:rPr>
              <a:t>your responsibility to ensure that the array into which the string is read is capable of holding any string that the user types at the </a:t>
            </a:r>
            <a:r>
              <a:rPr lang="en-US" altLang="en-US" sz="2400" kern="1200" dirty="0" smtClean="0">
                <a:solidFill>
                  <a:srgbClr val="000000"/>
                </a:solidFill>
                <a:latin typeface="Arial (Body)"/>
                <a:ea typeface="+mn-ea"/>
                <a:cs typeface="+mn-cs"/>
              </a:rPr>
              <a:t>keyboard.</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Function </a:t>
            </a:r>
            <a:r>
              <a:rPr lang="en-US" altLang="en-US" sz="2400" kern="1200" dirty="0" smtClean="0">
                <a:solidFill>
                  <a:srgbClr val="000000"/>
                </a:solidFill>
                <a:latin typeface="Consolas" panose="020B0609020204030204" pitchFamily="49" charset="0"/>
                <a:ea typeface="+mn-ea"/>
                <a:cs typeface="+mn-cs"/>
              </a:rPr>
              <a:t>scanf</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does </a:t>
            </a:r>
            <a:r>
              <a:rPr lang="en-US" altLang="en-US" sz="2400" b="1" kern="1200" dirty="0">
                <a:solidFill>
                  <a:srgbClr val="000000"/>
                </a:solidFill>
                <a:latin typeface="Arial (Body)"/>
                <a:ea typeface="+mn-ea"/>
                <a:cs typeface="+mn-cs"/>
              </a:rPr>
              <a:t>not</a:t>
            </a:r>
            <a:r>
              <a:rPr lang="en-US" altLang="en-US" sz="2400" kern="1200" dirty="0">
                <a:solidFill>
                  <a:srgbClr val="000000"/>
                </a:solidFill>
                <a:latin typeface="Arial (Body)"/>
                <a:ea typeface="+mn-ea"/>
                <a:cs typeface="+mn-cs"/>
              </a:rPr>
              <a:t> check how large the array </a:t>
            </a:r>
            <a:r>
              <a:rPr lang="en-US" altLang="en-US" sz="2400" kern="1200" dirty="0" smtClean="0">
                <a:solidFill>
                  <a:srgbClr val="000000"/>
                </a:solidFill>
                <a:latin typeface="Arial (Body)"/>
                <a:ea typeface="+mn-ea"/>
                <a:cs typeface="+mn-cs"/>
              </a:rPr>
              <a:t>is.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Thus, </a:t>
            </a:r>
            <a:r>
              <a:rPr lang="en-US" altLang="en-US" sz="2400" kern="1200" dirty="0" smtClean="0">
                <a:solidFill>
                  <a:srgbClr val="000000"/>
                </a:solidFill>
                <a:latin typeface="Consolas" panose="020B0609020204030204" pitchFamily="49" charset="0"/>
                <a:ea typeface="+mn-ea"/>
                <a:cs typeface="+mn-cs"/>
              </a:rPr>
              <a:t>scanf </a:t>
            </a:r>
            <a:r>
              <a:rPr lang="en-US" altLang="en-US" sz="2400" kern="1200" dirty="0">
                <a:solidFill>
                  <a:srgbClr val="000000"/>
                </a:solidFill>
                <a:latin typeface="Arial (Body)"/>
                <a:ea typeface="+mn-ea"/>
                <a:cs typeface="+mn-cs"/>
              </a:rPr>
              <a:t>can write beyond the end of the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8874950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 Using Character Arrays to Store and Manipulate Strings </a:t>
            </a:r>
            <a:r>
              <a:rPr lang="en-US" sz="2000" b="0" kern="1200" dirty="0" smtClean="0">
                <a:latin typeface="Times New Roman" panose="02020603050405020304" pitchFamily="18" charset="0"/>
                <a:ea typeface="+mj-ea"/>
                <a:cs typeface="+mj-cs"/>
              </a:rPr>
              <a:t>(7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931268"/>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A character array representing a string can be output with </a:t>
            </a:r>
            <a:r>
              <a:rPr lang="en-US" altLang="en-US" sz="2400" kern="1200" dirty="0" smtClean="0">
                <a:solidFill>
                  <a:srgbClr val="000000"/>
                </a:solidFill>
                <a:latin typeface="Consolas" panose="020B0609020204030204" pitchFamily="49" charset="0"/>
                <a:ea typeface="+mn-ea"/>
                <a:cs typeface="+mn-cs"/>
              </a:rPr>
              <a:t>printf</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and the </a:t>
            </a:r>
            <a:r>
              <a:rPr lang="en-US" altLang="en-US" sz="2400" kern="1200" dirty="0">
                <a:solidFill>
                  <a:srgbClr val="000000"/>
                </a:solidFill>
                <a:latin typeface="Consolas" panose="020B0609020204030204" pitchFamily="49" charset="0"/>
                <a:ea typeface="+mn-ea"/>
                <a:cs typeface="+mn-cs"/>
              </a:rPr>
              <a:t>%s</a:t>
            </a:r>
            <a:r>
              <a:rPr lang="en-US" altLang="en-US" sz="2400" kern="1200" dirty="0">
                <a:solidFill>
                  <a:srgbClr val="000000"/>
                </a:solidFill>
                <a:latin typeface="Arial (Body)"/>
                <a:ea typeface="+mn-ea"/>
                <a:cs typeface="+mn-cs"/>
              </a:rPr>
              <a:t> conversion </a:t>
            </a:r>
            <a:r>
              <a:rPr lang="en-US" altLang="en-US" sz="2400" kern="1200" dirty="0" smtClean="0">
                <a:solidFill>
                  <a:srgbClr val="000000"/>
                </a:solidFill>
                <a:latin typeface="Arial (Body)"/>
                <a:ea typeface="+mn-ea"/>
                <a:cs typeface="+mn-cs"/>
              </a:rPr>
              <a:t>specifier.</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array </a:t>
            </a:r>
            <a:r>
              <a:rPr lang="en-US" altLang="en-US" sz="2400" kern="1200" dirty="0">
                <a:solidFill>
                  <a:srgbClr val="000000"/>
                </a:solidFill>
                <a:latin typeface="Consolas" panose="020B0609020204030204" pitchFamily="49" charset="0"/>
                <a:ea typeface="+mn-ea"/>
                <a:cs typeface="+mn-cs"/>
              </a:rPr>
              <a:t>string2</a:t>
            </a:r>
            <a:r>
              <a:rPr lang="en-US" altLang="en-US" sz="2400" kern="1200" dirty="0">
                <a:solidFill>
                  <a:srgbClr val="000000"/>
                </a:solidFill>
                <a:latin typeface="Arial (Body)"/>
                <a:ea typeface="+mn-ea"/>
                <a:cs typeface="+mn-cs"/>
              </a:rPr>
              <a:t> is printed with the </a:t>
            </a:r>
            <a:r>
              <a:rPr lang="en-US" altLang="en-US" sz="2400" kern="1200" dirty="0" smtClean="0">
                <a:solidFill>
                  <a:srgbClr val="000000"/>
                </a:solidFill>
                <a:latin typeface="Arial (Body)"/>
                <a:ea typeface="+mn-ea"/>
                <a:cs typeface="+mn-cs"/>
              </a:rPr>
              <a:t>statement</a:t>
            </a:r>
          </a:p>
          <a:p>
            <a:pPr marL="743001" lvl="1" indent="-284400">
              <a:spcAft>
                <a:spcPct val="0"/>
              </a:spcAft>
            </a:pPr>
            <a:r>
              <a:rPr lang="en-US" altLang="en-US" sz="2400" b="1" kern="1200" dirty="0" smtClean="0">
                <a:solidFill>
                  <a:srgbClr val="000000"/>
                </a:solidFill>
                <a:latin typeface="Arial (Body)"/>
                <a:ea typeface="+mn-ea"/>
                <a:cs typeface="+mn-cs"/>
              </a:rPr>
              <a:t> </a:t>
            </a:r>
            <a:endParaRPr lang="en-US" altLang="en-US" sz="2400" b="1" kern="1200" dirty="0">
              <a:solidFill>
                <a:srgbClr val="000000"/>
              </a:solidFill>
              <a:latin typeface="Arial (Body)"/>
              <a:ea typeface="+mn-ea"/>
              <a:cs typeface="+mn-cs"/>
            </a:endParaRPr>
          </a:p>
        </p:txBody>
      </p:sp>
      <p:pic>
        <p:nvPicPr>
          <p:cNvPr id="5" name="Picture 4" descr="The computer code reads as follows. print f left parenthesis double quote percent sign s back slash n double quote comma string 2 right parenthesis semicolon."/>
          <p:cNvPicPr>
            <a:picLocks noChangeAspect="1"/>
          </p:cNvPicPr>
          <p:nvPr/>
        </p:nvPicPr>
        <p:blipFill rotWithShape="1">
          <a:blip r:embed="rId2"/>
          <a:srcRect l="8004" b="21547"/>
          <a:stretch/>
        </p:blipFill>
        <p:spPr>
          <a:xfrm>
            <a:off x="1324917" y="2976456"/>
            <a:ext cx="4269354" cy="511797"/>
          </a:xfrm>
          <a:prstGeom prst="rect">
            <a:avLst/>
          </a:prstGeom>
        </p:spPr>
      </p:pic>
      <p:sp>
        <p:nvSpPr>
          <p:cNvPr id="4" name="Text Placeholder 3"/>
          <p:cNvSpPr>
            <a:spLocks noGrp="1"/>
          </p:cNvSpPr>
          <p:nvPr>
            <p:ph type="body" idx="2"/>
          </p:nvPr>
        </p:nvSpPr>
        <p:spPr>
          <a:xfrm>
            <a:off x="457200" y="3546708"/>
            <a:ext cx="8229600" cy="2163763"/>
          </a:xfrm>
        </p:spPr>
        <p:txBody>
          <a:bodyPr/>
          <a:lstStyle/>
          <a:p>
            <a:pPr marL="255651" lvl="0" indent="-255651">
              <a:spcAft>
                <a:spcPct val="0"/>
              </a:spcAft>
              <a:tabLst/>
            </a:pPr>
            <a:r>
              <a:rPr lang="en-US" altLang="en-US" sz="2400" kern="1200" dirty="0">
                <a:solidFill>
                  <a:srgbClr val="000000"/>
                </a:solidFill>
                <a:latin typeface="Arial (Body)"/>
              </a:rPr>
              <a:t>Function </a:t>
            </a:r>
            <a:r>
              <a:rPr lang="en-US" altLang="en-US" sz="2400" kern="1200" dirty="0" smtClean="0">
                <a:solidFill>
                  <a:srgbClr val="000000"/>
                </a:solidFill>
                <a:latin typeface="Consolas" panose="020B0609020204030204" pitchFamily="49" charset="0"/>
              </a:rPr>
              <a:t>printf</a:t>
            </a:r>
            <a:r>
              <a:rPr lang="en-US" altLang="en-US" sz="2400" kern="1200" dirty="0">
                <a:solidFill>
                  <a:srgbClr val="000000"/>
                </a:solidFill>
                <a:latin typeface="Arial (Body)"/>
              </a:rPr>
              <a:t>, like </a:t>
            </a:r>
            <a:r>
              <a:rPr lang="en-US" altLang="en-US" sz="2400" kern="1200" dirty="0" smtClean="0">
                <a:solidFill>
                  <a:srgbClr val="000000"/>
                </a:solidFill>
                <a:latin typeface="Consolas" panose="020B0609020204030204" pitchFamily="49" charset="0"/>
              </a:rPr>
              <a:t>scanf</a:t>
            </a:r>
            <a:r>
              <a:rPr lang="en-US" altLang="en-US" sz="2400" kern="1200" dirty="0" smtClean="0">
                <a:solidFill>
                  <a:srgbClr val="000000"/>
                </a:solidFill>
                <a:latin typeface="Arial (Body)"/>
              </a:rPr>
              <a:t>, </a:t>
            </a:r>
            <a:r>
              <a:rPr lang="en-US" altLang="en-US" sz="2400" kern="1200" dirty="0">
                <a:solidFill>
                  <a:srgbClr val="000000"/>
                </a:solidFill>
                <a:latin typeface="Arial (Body)"/>
              </a:rPr>
              <a:t>does not check how large the character array is.</a:t>
            </a:r>
          </a:p>
          <a:p>
            <a:pPr marL="255651" lvl="0" indent="-255651">
              <a:spcAft>
                <a:spcPct val="0"/>
              </a:spcAft>
              <a:tabLst/>
            </a:pPr>
            <a:r>
              <a:rPr lang="en-US" altLang="en-US" sz="2400" kern="1200" dirty="0">
                <a:solidFill>
                  <a:srgbClr val="000000"/>
                </a:solidFill>
                <a:latin typeface="Arial (Body)"/>
              </a:rPr>
              <a:t>The characters of the string are printed until a terminating null character is encountered</a:t>
            </a:r>
            <a:r>
              <a:rPr lang="en-US" altLang="en-US" sz="2400" kern="1200" dirty="0" smtClean="0">
                <a:solidFill>
                  <a:srgbClr val="000000"/>
                </a:solidFill>
                <a:latin typeface="Arial (Body)"/>
              </a:rPr>
              <a:t>.</a:t>
            </a:r>
            <a:endParaRPr lang="en-US" sz="2400" dirty="0"/>
          </a:p>
        </p:txBody>
      </p:sp>
    </p:spTree>
    <p:extLst>
      <p:ext uri="{BB962C8B-B14F-4D97-AF65-F5344CB8AC3E}">
        <p14:creationId xmlns:p14="http://schemas.microsoft.com/office/powerpoint/2010/main" val="1965362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Outline </a:t>
            </a:r>
            <a:r>
              <a:rPr lang="en-US" sz="2000" b="0" dirty="0">
                <a:solidFill>
                  <a:schemeClr val="tx2"/>
                </a:solidFill>
              </a:rPr>
              <a:t>(4 of 4)</a:t>
            </a:r>
            <a:endParaRPr lang="en-US" dirty="0"/>
          </a:p>
        </p:txBody>
      </p:sp>
      <p:sp>
        <p:nvSpPr>
          <p:cNvPr id="3" name="Text Placeholder 2"/>
          <p:cNvSpPr>
            <a:spLocks noGrp="1"/>
          </p:cNvSpPr>
          <p:nvPr>
            <p:ph type="body" idx="1"/>
          </p:nvPr>
        </p:nvSpPr>
        <p:spPr/>
        <p:txBody>
          <a:bodyPr/>
          <a:lstStyle/>
          <a:p>
            <a:pPr marL="0" indent="0">
              <a:buNone/>
            </a:pPr>
            <a:r>
              <a:rPr lang="en-US" sz="2200" b="1" dirty="0">
                <a:solidFill>
                  <a:schemeClr val="tx2"/>
                </a:solidFill>
                <a:latin typeface="+mn-lt"/>
              </a:rPr>
              <a:t>6.11</a:t>
            </a:r>
            <a:r>
              <a:rPr lang="en-US" sz="2200" b="1" dirty="0">
                <a:latin typeface="+mn-lt"/>
              </a:rPr>
              <a:t> </a:t>
            </a:r>
            <a:r>
              <a:rPr lang="en-US" sz="2200" dirty="0">
                <a:latin typeface="+mn-lt"/>
              </a:rPr>
              <a:t>Multidimensional Arrays</a:t>
            </a:r>
          </a:p>
          <a:p>
            <a:pPr marL="740664" lvl="1">
              <a:buNone/>
            </a:pPr>
            <a:r>
              <a:rPr lang="en-US" sz="2200" b="1" dirty="0">
                <a:solidFill>
                  <a:schemeClr val="tx2"/>
                </a:solidFill>
                <a:latin typeface="+mn-lt"/>
              </a:rPr>
              <a:t>6.11.1</a:t>
            </a:r>
            <a:r>
              <a:rPr lang="en-US" sz="2200" dirty="0">
                <a:latin typeface="+mn-lt"/>
              </a:rPr>
              <a:t> Illustrating a Double-Subcripted Array</a:t>
            </a:r>
          </a:p>
          <a:p>
            <a:pPr marL="740664" lvl="1">
              <a:buNone/>
            </a:pPr>
            <a:r>
              <a:rPr lang="en-US" sz="2200" b="1" dirty="0">
                <a:solidFill>
                  <a:schemeClr val="tx2"/>
                </a:solidFill>
                <a:latin typeface="+mn-lt"/>
              </a:rPr>
              <a:t>6.11.2</a:t>
            </a:r>
            <a:r>
              <a:rPr lang="en-US" sz="2200" dirty="0">
                <a:latin typeface="+mn-lt"/>
              </a:rPr>
              <a:t> Initializing a Double-Subcripted Array</a:t>
            </a:r>
          </a:p>
          <a:p>
            <a:pPr marL="740664" lvl="1">
              <a:buNone/>
            </a:pPr>
            <a:r>
              <a:rPr lang="en-US" sz="2200" b="1" dirty="0">
                <a:solidFill>
                  <a:schemeClr val="tx2"/>
                </a:solidFill>
                <a:latin typeface="+mn-lt"/>
              </a:rPr>
              <a:t>6.11.3</a:t>
            </a:r>
            <a:r>
              <a:rPr lang="en-US" sz="2200" dirty="0">
                <a:latin typeface="+mn-lt"/>
              </a:rPr>
              <a:t> Setting the Elements in One Row</a:t>
            </a:r>
          </a:p>
          <a:p>
            <a:pPr marL="740664" lvl="1">
              <a:buNone/>
            </a:pPr>
            <a:r>
              <a:rPr lang="en-US" sz="2200" b="1" dirty="0">
                <a:solidFill>
                  <a:schemeClr val="tx2"/>
                </a:solidFill>
                <a:latin typeface="+mn-lt"/>
              </a:rPr>
              <a:t>6.11.4</a:t>
            </a:r>
            <a:r>
              <a:rPr lang="en-US" sz="2200" dirty="0">
                <a:latin typeface="+mn-lt"/>
              </a:rPr>
              <a:t> Totaling the Elements in a Two-Dimensional Array</a:t>
            </a:r>
          </a:p>
          <a:p>
            <a:pPr marL="740664" lvl="1">
              <a:buNone/>
            </a:pPr>
            <a:r>
              <a:rPr lang="en-US" sz="2200" b="1" dirty="0">
                <a:solidFill>
                  <a:schemeClr val="tx2"/>
                </a:solidFill>
                <a:latin typeface="+mn-lt"/>
              </a:rPr>
              <a:t>6.11.5</a:t>
            </a:r>
            <a:r>
              <a:rPr lang="en-US" sz="2200" dirty="0">
                <a:latin typeface="+mn-lt"/>
              </a:rPr>
              <a:t> Two-Dimensonal Array Manipulations</a:t>
            </a:r>
          </a:p>
          <a:p>
            <a:pPr marL="0" indent="0">
              <a:buNone/>
            </a:pPr>
            <a:r>
              <a:rPr lang="en-US" sz="2200" b="1" dirty="0">
                <a:solidFill>
                  <a:schemeClr val="tx2"/>
                </a:solidFill>
                <a:latin typeface="+mn-lt"/>
              </a:rPr>
              <a:t>6.12</a:t>
            </a:r>
            <a:r>
              <a:rPr lang="en-US" sz="2200" b="1" dirty="0">
                <a:latin typeface="+mn-lt"/>
              </a:rPr>
              <a:t> </a:t>
            </a:r>
            <a:r>
              <a:rPr lang="en-US" sz="2200" dirty="0">
                <a:latin typeface="+mn-lt"/>
              </a:rPr>
              <a:t>Variable-Length Arrays</a:t>
            </a:r>
          </a:p>
          <a:p>
            <a:pPr marL="0" indent="0">
              <a:buNone/>
            </a:pPr>
            <a:r>
              <a:rPr lang="en-US" sz="2200" b="1" dirty="0">
                <a:solidFill>
                  <a:schemeClr val="tx2"/>
                </a:solidFill>
                <a:latin typeface="+mn-lt"/>
              </a:rPr>
              <a:t>6.13</a:t>
            </a:r>
            <a:r>
              <a:rPr lang="en-US" sz="2200" b="1" dirty="0">
                <a:latin typeface="+mn-lt"/>
              </a:rPr>
              <a:t> </a:t>
            </a:r>
            <a:r>
              <a:rPr lang="en-US" sz="2200" dirty="0">
                <a:latin typeface="+mn-lt"/>
              </a:rPr>
              <a:t>Secure C </a:t>
            </a:r>
            <a:r>
              <a:rPr lang="en-US" sz="2200" dirty="0" smtClean="0">
                <a:latin typeface="+mn-lt"/>
              </a:rPr>
              <a:t>Programming</a:t>
            </a:r>
            <a:endParaRPr lang="en-US" sz="2200" dirty="0">
              <a:latin typeface="+mn-lt"/>
            </a:endParaRPr>
          </a:p>
        </p:txBody>
      </p:sp>
    </p:spTree>
    <p:extLst>
      <p:ext uri="{BB962C8B-B14F-4D97-AF65-F5344CB8AC3E}">
        <p14:creationId xmlns:p14="http://schemas.microsoft.com/office/powerpoint/2010/main" val="4118460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 Using Character Arrays to Store and Manipulate Strings </a:t>
            </a:r>
            <a:r>
              <a:rPr lang="en-US" sz="2000" b="0" kern="1200" dirty="0" smtClean="0">
                <a:latin typeface="Times New Roman" panose="02020603050405020304" pitchFamily="18" charset="0"/>
                <a:ea typeface="+mj-ea"/>
                <a:cs typeface="+mj-cs"/>
              </a:rPr>
              <a:t>(8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Figure 6.10 demonstrates initializing a character array with a string literal, reading a string into a character array, printing a character array as a string and accessing individual characters of a </a:t>
            </a:r>
            <a:r>
              <a:rPr lang="en-US" altLang="en-US" sz="2400" kern="1200" dirty="0" smtClean="0">
                <a:solidFill>
                  <a:srgbClr val="000000"/>
                </a:solidFill>
                <a:latin typeface="Arial (Body)"/>
                <a:ea typeface="+mn-ea"/>
                <a:cs typeface="+mn-cs"/>
              </a:rPr>
              <a:t>string.</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321760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6.10 Treating Character Arrays as Strings</a:t>
            </a:r>
            <a:endParaRPr lang="en-US" dirty="0">
              <a:latin typeface="Times New Roman" panose="02020603050405020304" pitchFamily="18" charset="0"/>
            </a:endParaRPr>
          </a:p>
        </p:txBody>
      </p:sp>
      <p:pic>
        <p:nvPicPr>
          <p:cNvPr id="3" name="Picture 2" descr="The computer code has 27 lines. The lines read as follows. Line 1. forward slash forward slash F i g period 6 period 10 colon f i g 0 6 underscore 10 period c. Line 2. forward slash forward slash Treating character arrays as strings period. Line 3. hash include left angle bracket s t d i o period h right angle bracket. Line 4. hash define SIZE 20. Line 5. blank. Line 6. forward slash forward slash function main begins program execution. Line 7. i n t main left parenthesis void right parenthesis. Line 8. left brace. Line 9, indented once. c h a r string 1 left bracket SIZE right bracket semicolon forward slash forward slash reserves 20 characters. Line 10, indented once. c h a r string 2 left bracket right bracket equals double quote string literal double quote semicolon forward slash forward slash reserves 15 characters. Line 10 is highlighted. Line 11. blank. Line 12, indented once. forward slash forward slash read string from user into array string 1. Line 13, indented once. print f left parenthesis double quote percent sign s double quote comma double quote Enter a string left parenthesis no longer than 19 characters right parenthesis colon double quote right parenthesis semicolon. Line 14 is highlighted. Line 14, indented once. scan f left parenthesis double quote percent sign 19 s double quote comma string 1 right parenthesis semicolon forward slash forward slash input no more than 19 characters. Line 15. blank. Line 16, indented once. forward slash forward slash output strings. Line 17, indented once. print f left parenthesis double quote string 1 is colon percent sign s back slash n string 2 is colon percent sign s back slash n double quote. Line 18, indented twice. double quote string 1 with spaces between characters is colon back slash n double quote comma. Line 19, indented twice. string 1 comma string 2 right parenthesis semicolon. Line 17 to 19 are highlighted. Line 20. blank. Line 21, indented once. forward slash forward slash output characters until null character is reached. Line 22, indented once. for left parenthesis size underscore t i equals 0 semicolon i less than sign SIZE ampersand ampersand string 1 left bracket i right bracket exclamation point equals single quote back slash 0 single quote semicolon plus plus i right parenthesis left brace. Line 23, indented twice. print f left parenthesis double quote percent sign c double quote comma string 1 left bracket i right bracket right parenthesis semicolon. Line 24, indented once. right brace. Line 22, 23, and 24 are highlighted. Line 25. blank. Line 26, indented once. puts left parenthesis double quote double quote right parenthesis semicolon. Line 27. right brace. Double forward slashes and comments are in green text. hash include, hash define, I n t, void, c h a r are in blue text. SIZE, integers, and double quotes plus characters within are in cyan text. The code output has 5 lines. Line 1. Enter a string left parenthesis no longer than 19 characters right parenthesis colon Hello there. Line 2. string 1 is colon Hello. Line 3. string 2 is colon string literal. Line 4. string 1 with spaces between characters is colon. Line 5. H e l l o."/>
          <p:cNvPicPr>
            <a:picLocks noChangeAspect="1"/>
          </p:cNvPicPr>
          <p:nvPr/>
        </p:nvPicPr>
        <p:blipFill>
          <a:blip r:embed="rId2"/>
          <a:stretch>
            <a:fillRect/>
          </a:stretch>
        </p:blipFill>
        <p:spPr>
          <a:xfrm>
            <a:off x="2006043" y="1530743"/>
            <a:ext cx="5131914" cy="4655876"/>
          </a:xfrm>
          <a:prstGeom prst="rect">
            <a:avLst/>
          </a:prstGeom>
        </p:spPr>
      </p:pic>
    </p:spTree>
    <p:extLst>
      <p:ext uri="{BB962C8B-B14F-4D97-AF65-F5344CB8AC3E}">
        <p14:creationId xmlns:p14="http://schemas.microsoft.com/office/powerpoint/2010/main" val="21970634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6.6 Static Local Arrays and Automatic Local Arrays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spAutoFit/>
          </a:bodyPr>
          <a:lstStyle/>
          <a:p>
            <a:pPr marL="255651" lvl="0" indent="-255651">
              <a:spcAft>
                <a:spcPct val="0"/>
              </a:spcAft>
              <a:tabLst/>
              <a:defRPr/>
            </a:pPr>
            <a:r>
              <a:rPr lang="en-US" sz="2400" kern="1200" dirty="0">
                <a:solidFill>
                  <a:srgbClr val="000000"/>
                </a:solidFill>
                <a:latin typeface="Arial (Body)"/>
                <a:ea typeface="+mn-ea"/>
                <a:cs typeface="+mn-cs"/>
              </a:rPr>
              <a:t>A </a:t>
            </a:r>
            <a:r>
              <a:rPr lang="en-US" sz="2400" kern="1200" dirty="0">
                <a:solidFill>
                  <a:srgbClr val="000000"/>
                </a:solidFill>
                <a:latin typeface="Consolas" panose="020B0609020204030204" pitchFamily="49" charset="0"/>
                <a:ea typeface="+mn-ea"/>
                <a:cs typeface="+mn-cs"/>
              </a:rPr>
              <a:t>static</a:t>
            </a:r>
            <a:r>
              <a:rPr lang="en-US" sz="2400" kern="1200" dirty="0">
                <a:solidFill>
                  <a:srgbClr val="000000"/>
                </a:solidFill>
                <a:latin typeface="Arial (Body)"/>
                <a:ea typeface="+mn-ea"/>
                <a:cs typeface="+mn-cs"/>
              </a:rPr>
              <a:t> local variable exists for the </a:t>
            </a:r>
            <a:r>
              <a:rPr lang="en-US" sz="2400" b="1" kern="1200" dirty="0">
                <a:solidFill>
                  <a:srgbClr val="000000"/>
                </a:solidFill>
                <a:latin typeface="Arial (Body)"/>
                <a:ea typeface="+mn-ea"/>
                <a:cs typeface="+mn-cs"/>
              </a:rPr>
              <a:t>duration</a:t>
            </a:r>
            <a:r>
              <a:rPr lang="en-US" sz="2400" kern="1200" dirty="0">
                <a:solidFill>
                  <a:srgbClr val="000000"/>
                </a:solidFill>
                <a:latin typeface="Arial (Body)"/>
                <a:ea typeface="+mn-ea"/>
                <a:cs typeface="+mn-cs"/>
              </a:rPr>
              <a:t> of the program but is </a:t>
            </a:r>
            <a:r>
              <a:rPr lang="en-US" sz="2400" b="1" kern="1200" dirty="0">
                <a:solidFill>
                  <a:srgbClr val="000000"/>
                </a:solidFill>
                <a:latin typeface="Arial (Body)"/>
                <a:ea typeface="+mn-ea"/>
                <a:cs typeface="+mn-cs"/>
              </a:rPr>
              <a:t>visible</a:t>
            </a:r>
            <a:r>
              <a:rPr lang="en-US" sz="2400" kern="1200" dirty="0">
                <a:solidFill>
                  <a:srgbClr val="000000"/>
                </a:solidFill>
                <a:latin typeface="Arial (Body)"/>
                <a:ea typeface="+mn-ea"/>
                <a:cs typeface="+mn-cs"/>
              </a:rPr>
              <a:t> only in the function </a:t>
            </a:r>
            <a:r>
              <a:rPr lang="en-US" sz="2400" kern="1200" dirty="0" smtClean="0">
                <a:solidFill>
                  <a:srgbClr val="000000"/>
                </a:solidFill>
                <a:latin typeface="Arial (Body)"/>
                <a:ea typeface="+mn-ea"/>
                <a:cs typeface="+mn-cs"/>
              </a:rPr>
              <a:t>body.</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We can apply </a:t>
            </a:r>
            <a:r>
              <a:rPr lang="en-US" sz="2400" kern="1200" dirty="0">
                <a:solidFill>
                  <a:srgbClr val="000000"/>
                </a:solidFill>
                <a:latin typeface="Consolas" panose="020B0609020204030204" pitchFamily="49" charset="0"/>
                <a:ea typeface="+mn-ea"/>
                <a:cs typeface="+mn-cs"/>
              </a:rPr>
              <a:t>static</a:t>
            </a:r>
            <a:r>
              <a:rPr lang="en-US" sz="2400" kern="1200" dirty="0">
                <a:solidFill>
                  <a:srgbClr val="000000"/>
                </a:solidFill>
                <a:latin typeface="Arial (Body)"/>
                <a:ea typeface="+mn-ea"/>
                <a:cs typeface="+mn-cs"/>
              </a:rPr>
              <a:t> to a local array definition so the array is not created and initialized each time the function is called and the array is </a:t>
            </a:r>
            <a:r>
              <a:rPr lang="en-US" sz="2400" b="1" kern="1200" dirty="0">
                <a:solidFill>
                  <a:srgbClr val="000000"/>
                </a:solidFill>
                <a:latin typeface="Arial (Body)"/>
                <a:ea typeface="+mn-ea"/>
                <a:cs typeface="+mn-cs"/>
              </a:rPr>
              <a:t>not </a:t>
            </a:r>
            <a:r>
              <a:rPr lang="en-US" sz="2400" kern="1200" dirty="0">
                <a:solidFill>
                  <a:srgbClr val="000000"/>
                </a:solidFill>
                <a:latin typeface="Arial (Body)"/>
                <a:ea typeface="+mn-ea"/>
                <a:cs typeface="+mn-cs"/>
              </a:rPr>
              <a:t>destroyed each time the function is exited in the </a:t>
            </a:r>
            <a:r>
              <a:rPr lang="en-US" sz="2400" kern="1200" dirty="0" smtClean="0">
                <a:solidFill>
                  <a:srgbClr val="000000"/>
                </a:solidFill>
                <a:latin typeface="Arial (Body)"/>
                <a:ea typeface="+mn-ea"/>
                <a:cs typeface="+mn-cs"/>
              </a:rPr>
              <a:t>program.</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This reduces program execution time, particularly for programs with frequently called functions that contain large arrays</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7043030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Tip 6.2</a:t>
            </a:r>
          </a:p>
        </p:txBody>
      </p:sp>
      <p:sp>
        <p:nvSpPr>
          <p:cNvPr id="5" name="Text Placeholder 4"/>
          <p:cNvSpPr>
            <a:spLocks noGrp="1"/>
          </p:cNvSpPr>
          <p:nvPr>
            <p:ph type="body" idx="1"/>
          </p:nvPr>
        </p:nvSpPr>
        <p:spPr/>
        <p:txBody>
          <a:bodyPr/>
          <a:lstStyle/>
          <a:p>
            <a:pPr marL="0" indent="0">
              <a:buNone/>
            </a:pPr>
            <a:r>
              <a:rPr lang="en-US" sz="2400" dirty="0">
                <a:latin typeface="+mn-lt"/>
              </a:rPr>
              <a:t>In functions that contain automatic arrays where the function is in and out of scope </a:t>
            </a:r>
            <a:r>
              <a:rPr lang="en-US" sz="2400" dirty="0" smtClean="0">
                <a:latin typeface="+mn-lt"/>
              </a:rPr>
              <a:t>frequently, make </a:t>
            </a:r>
            <a:r>
              <a:rPr lang="en-US" sz="2400" dirty="0">
                <a:latin typeface="+mn-lt"/>
              </a:rPr>
              <a:t>the array </a:t>
            </a:r>
            <a:r>
              <a:rPr lang="en-US" sz="2400" b="1" dirty="0">
                <a:latin typeface="+mn-lt"/>
              </a:rPr>
              <a:t>static</a:t>
            </a:r>
            <a:r>
              <a:rPr lang="en-US" sz="2400" dirty="0">
                <a:latin typeface="+mn-lt"/>
              </a:rPr>
              <a:t> so it’s not created each time the function is called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9735846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6.6 Static Local Arrays and Automatic Local Arrays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000" kern="1200" dirty="0">
                <a:solidFill>
                  <a:srgbClr val="000000"/>
                </a:solidFill>
                <a:latin typeface="Arial (Body)"/>
                <a:ea typeface="+mn-ea"/>
                <a:cs typeface="+mn-cs"/>
              </a:rPr>
              <a:t>Arrays that are </a:t>
            </a:r>
            <a:r>
              <a:rPr lang="en-US" altLang="en-US" sz="2000" kern="1200" dirty="0">
                <a:solidFill>
                  <a:srgbClr val="000000"/>
                </a:solidFill>
                <a:latin typeface="Consolas" panose="020B0609020204030204" pitchFamily="49" charset="0"/>
                <a:ea typeface="+mn-ea"/>
                <a:cs typeface="+mn-cs"/>
              </a:rPr>
              <a:t>static</a:t>
            </a:r>
            <a:r>
              <a:rPr lang="en-US" altLang="en-US" sz="2000" kern="1200" dirty="0">
                <a:solidFill>
                  <a:srgbClr val="000000"/>
                </a:solidFill>
                <a:latin typeface="Arial (Body)"/>
                <a:ea typeface="+mn-ea"/>
                <a:cs typeface="+mn-cs"/>
              </a:rPr>
              <a:t> are initialized once at program </a:t>
            </a:r>
            <a:r>
              <a:rPr lang="en-US" altLang="en-US" sz="2000" kern="1200" dirty="0" smtClean="0">
                <a:solidFill>
                  <a:srgbClr val="000000"/>
                </a:solidFill>
                <a:latin typeface="Arial (Body)"/>
                <a:ea typeface="+mn-ea"/>
                <a:cs typeface="+mn-cs"/>
              </a:rPr>
              <a:t>startup.</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If you do not explicitly initialize a </a:t>
            </a:r>
            <a:r>
              <a:rPr lang="en-US" altLang="en-US" sz="2000" kern="1200" dirty="0">
                <a:solidFill>
                  <a:srgbClr val="000000"/>
                </a:solidFill>
                <a:latin typeface="Consolas" panose="020B0609020204030204" pitchFamily="49" charset="0"/>
                <a:ea typeface="+mn-ea"/>
                <a:cs typeface="+mn-cs"/>
              </a:rPr>
              <a:t>static</a:t>
            </a:r>
            <a:r>
              <a:rPr lang="en-US" altLang="en-US" sz="2000" kern="1200" dirty="0">
                <a:solidFill>
                  <a:srgbClr val="000000"/>
                </a:solidFill>
                <a:latin typeface="Arial (Body)"/>
                <a:ea typeface="+mn-ea"/>
                <a:cs typeface="+mn-cs"/>
              </a:rPr>
              <a:t> array, that array’s elements are initialized to </a:t>
            </a:r>
            <a:r>
              <a:rPr lang="en-US" altLang="en-US" sz="2000" kern="1200" dirty="0">
                <a:solidFill>
                  <a:srgbClr val="000000"/>
                </a:solidFill>
                <a:latin typeface="Consolas" panose="020B0609020204030204" pitchFamily="49" charset="0"/>
                <a:ea typeface="+mn-ea"/>
                <a:cs typeface="+mn-cs"/>
              </a:rPr>
              <a:t>zero</a:t>
            </a:r>
            <a:r>
              <a:rPr lang="en-US" altLang="en-US" sz="2000" kern="1200" dirty="0">
                <a:solidFill>
                  <a:srgbClr val="000000"/>
                </a:solidFill>
                <a:latin typeface="Arial (Body)"/>
                <a:ea typeface="+mn-ea"/>
                <a:cs typeface="+mn-cs"/>
              </a:rPr>
              <a:t> by </a:t>
            </a:r>
            <a:r>
              <a:rPr lang="en-US" altLang="en-US" sz="2000" kern="1200" dirty="0" smtClean="0">
                <a:solidFill>
                  <a:srgbClr val="000000"/>
                </a:solidFill>
                <a:latin typeface="Arial (Body)"/>
                <a:ea typeface="+mn-ea"/>
                <a:cs typeface="+mn-cs"/>
              </a:rPr>
              <a:t>default.</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Figure 6.11 demonstrates function </a:t>
            </a:r>
            <a:r>
              <a:rPr lang="en-US" altLang="en-US" sz="2000" kern="1200" dirty="0" smtClean="0">
                <a:solidFill>
                  <a:srgbClr val="000000"/>
                </a:solidFill>
                <a:latin typeface="Consolas" panose="020B0609020204030204" pitchFamily="49" charset="0"/>
                <a:ea typeface="+mn-ea"/>
                <a:cs typeface="+mn-cs"/>
              </a:rPr>
              <a:t>staticArray</a:t>
            </a:r>
            <a:r>
              <a:rPr lang="en-US" altLang="en-US" sz="100" kern="1200" dirty="0" smtClean="0">
                <a:solidFill>
                  <a:srgbClr val="000000"/>
                </a:solidFill>
                <a:latin typeface="Consolas" panose="020B0609020204030204" pitchFamily="49" charset="0"/>
                <a:ea typeface="+mn-ea"/>
                <a:cs typeface="+mn-cs"/>
              </a:rPr>
              <a:t> </a:t>
            </a:r>
            <a:r>
              <a:rPr lang="en-US" altLang="en-US" sz="2000" kern="1200" dirty="0" smtClean="0">
                <a:solidFill>
                  <a:srgbClr val="000000"/>
                </a:solidFill>
                <a:latin typeface="Consolas" panose="020B0609020204030204" pitchFamily="49" charset="0"/>
                <a:ea typeface="+mn-ea"/>
                <a:cs typeface="+mn-cs"/>
              </a:rPr>
              <a:t>In</a:t>
            </a:r>
            <a:r>
              <a:rPr lang="en-US" altLang="en-US" sz="100" kern="1200" dirty="0" smtClean="0">
                <a:solidFill>
                  <a:srgbClr val="000000"/>
                </a:solidFill>
                <a:latin typeface="Consolas" panose="020B0609020204030204" pitchFamily="49" charset="0"/>
                <a:ea typeface="+mn-ea"/>
                <a:cs typeface="+mn-cs"/>
              </a:rPr>
              <a:t> </a:t>
            </a:r>
            <a:r>
              <a:rPr lang="en-US" altLang="en-US" sz="2000" kern="1200" dirty="0" smtClean="0">
                <a:solidFill>
                  <a:srgbClr val="000000"/>
                </a:solidFill>
                <a:latin typeface="Consolas" panose="020B0609020204030204" pitchFamily="49" charset="0"/>
                <a:ea typeface="+mn-ea"/>
                <a:cs typeface="+mn-cs"/>
              </a:rPr>
              <a:t>it</a:t>
            </a:r>
            <a:r>
              <a:rPr lang="en-US" altLang="en-US" sz="2000" kern="1200" dirty="0" smtClean="0">
                <a:solidFill>
                  <a:srgbClr val="000000"/>
                </a:solidFill>
                <a:latin typeface="Arial (Body)"/>
                <a:ea typeface="+mn-ea"/>
                <a:cs typeface="+mn-cs"/>
              </a:rPr>
              <a:t> </a:t>
            </a:r>
            <a:r>
              <a:rPr lang="en-US" altLang="en-US" sz="2000" kern="1200" dirty="0">
                <a:solidFill>
                  <a:srgbClr val="000000"/>
                </a:solidFill>
                <a:latin typeface="Arial (Body)"/>
                <a:ea typeface="+mn-ea"/>
                <a:cs typeface="+mn-cs"/>
              </a:rPr>
              <a:t>with a local </a:t>
            </a:r>
            <a:r>
              <a:rPr lang="en-US" altLang="en-US" sz="2000" kern="1200" dirty="0">
                <a:solidFill>
                  <a:srgbClr val="000000"/>
                </a:solidFill>
                <a:latin typeface="Consolas" panose="020B0609020204030204" pitchFamily="49" charset="0"/>
                <a:ea typeface="+mn-ea"/>
                <a:cs typeface="+mn-cs"/>
              </a:rPr>
              <a:t>static</a:t>
            </a:r>
            <a:r>
              <a:rPr lang="en-US" altLang="en-US" sz="2000" kern="1200" dirty="0">
                <a:solidFill>
                  <a:srgbClr val="000000"/>
                </a:solidFill>
                <a:latin typeface="Arial (Body)"/>
                <a:ea typeface="+mn-ea"/>
                <a:cs typeface="+mn-cs"/>
              </a:rPr>
              <a:t> array and function </a:t>
            </a:r>
            <a:r>
              <a:rPr lang="en-US" altLang="en-US" sz="2000" kern="1200" dirty="0" smtClean="0">
                <a:solidFill>
                  <a:srgbClr val="000000"/>
                </a:solidFill>
                <a:latin typeface="Consolas" panose="020B0609020204030204" pitchFamily="49" charset="0"/>
                <a:ea typeface="+mn-ea"/>
                <a:cs typeface="+mn-cs"/>
              </a:rPr>
              <a:t>automaticArray</a:t>
            </a:r>
            <a:r>
              <a:rPr lang="en-US" altLang="en-US" sz="100" kern="1200" dirty="0" smtClean="0">
                <a:solidFill>
                  <a:srgbClr val="000000"/>
                </a:solidFill>
                <a:latin typeface="Consolas" panose="020B0609020204030204" pitchFamily="49" charset="0"/>
                <a:ea typeface="+mn-ea"/>
                <a:cs typeface="+mn-cs"/>
              </a:rPr>
              <a:t> </a:t>
            </a:r>
            <a:r>
              <a:rPr lang="en-US" altLang="en-US" sz="2000" kern="1200" dirty="0" smtClean="0">
                <a:solidFill>
                  <a:srgbClr val="000000"/>
                </a:solidFill>
                <a:latin typeface="Consolas" panose="020B0609020204030204" pitchFamily="49" charset="0"/>
                <a:ea typeface="+mn-ea"/>
                <a:cs typeface="+mn-cs"/>
              </a:rPr>
              <a:t>In</a:t>
            </a:r>
            <a:r>
              <a:rPr lang="en-US" altLang="en-US" sz="100" kern="1200" dirty="0" smtClean="0">
                <a:solidFill>
                  <a:srgbClr val="000000"/>
                </a:solidFill>
                <a:latin typeface="Consolas" panose="020B0609020204030204" pitchFamily="49" charset="0"/>
                <a:ea typeface="+mn-ea"/>
                <a:cs typeface="+mn-cs"/>
              </a:rPr>
              <a:t> </a:t>
            </a:r>
            <a:r>
              <a:rPr lang="en-US" altLang="en-US" sz="2000" kern="1200" dirty="0" smtClean="0">
                <a:solidFill>
                  <a:srgbClr val="000000"/>
                </a:solidFill>
                <a:latin typeface="Consolas" panose="020B0609020204030204" pitchFamily="49" charset="0"/>
                <a:ea typeface="+mn-ea"/>
                <a:cs typeface="+mn-cs"/>
              </a:rPr>
              <a:t>it</a:t>
            </a:r>
            <a:r>
              <a:rPr lang="en-US" altLang="en-US" sz="2000" kern="1200" dirty="0" smtClean="0">
                <a:solidFill>
                  <a:srgbClr val="000000"/>
                </a:solidFill>
                <a:latin typeface="Arial (Body)"/>
                <a:ea typeface="+mn-ea"/>
                <a:cs typeface="+mn-cs"/>
              </a:rPr>
              <a:t> </a:t>
            </a:r>
            <a:r>
              <a:rPr lang="en-US" altLang="en-US" sz="2000" kern="1200" dirty="0">
                <a:solidFill>
                  <a:srgbClr val="000000"/>
                </a:solidFill>
                <a:latin typeface="Arial (Body)"/>
                <a:ea typeface="+mn-ea"/>
                <a:cs typeface="+mn-cs"/>
              </a:rPr>
              <a:t>with a local automatic </a:t>
            </a:r>
            <a:r>
              <a:rPr lang="en-US" altLang="en-US" sz="2000" kern="1200" dirty="0" smtClean="0">
                <a:solidFill>
                  <a:srgbClr val="000000"/>
                </a:solidFill>
                <a:latin typeface="Arial (Body)"/>
                <a:ea typeface="+mn-ea"/>
                <a:cs typeface="+mn-cs"/>
              </a:rPr>
              <a:t>array.</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Function </a:t>
            </a:r>
            <a:r>
              <a:rPr lang="en-US" altLang="en-US" sz="2000" kern="1200" dirty="0" smtClean="0">
                <a:solidFill>
                  <a:srgbClr val="000000"/>
                </a:solidFill>
                <a:latin typeface="Consolas" panose="020B0609020204030204" pitchFamily="49" charset="0"/>
                <a:ea typeface="+mn-ea"/>
                <a:cs typeface="+mn-cs"/>
              </a:rPr>
              <a:t>staticArray</a:t>
            </a:r>
            <a:r>
              <a:rPr lang="en-US" altLang="en-US" sz="100" kern="1200" dirty="0" smtClean="0">
                <a:solidFill>
                  <a:srgbClr val="000000"/>
                </a:solidFill>
                <a:latin typeface="Consolas" panose="020B0609020204030204" pitchFamily="49" charset="0"/>
                <a:ea typeface="+mn-ea"/>
                <a:cs typeface="+mn-cs"/>
              </a:rPr>
              <a:t> </a:t>
            </a:r>
            <a:r>
              <a:rPr lang="en-US" altLang="en-US" sz="2000" kern="1200" dirty="0" smtClean="0">
                <a:solidFill>
                  <a:srgbClr val="000000"/>
                </a:solidFill>
                <a:latin typeface="Consolas" panose="020B0609020204030204" pitchFamily="49" charset="0"/>
                <a:ea typeface="+mn-ea"/>
                <a:cs typeface="+mn-cs"/>
              </a:rPr>
              <a:t>In</a:t>
            </a:r>
            <a:r>
              <a:rPr lang="en-US" altLang="en-US" sz="100" kern="1200" dirty="0" smtClean="0">
                <a:solidFill>
                  <a:srgbClr val="000000"/>
                </a:solidFill>
                <a:latin typeface="Consolas" panose="020B0609020204030204" pitchFamily="49" charset="0"/>
                <a:ea typeface="+mn-ea"/>
                <a:cs typeface="+mn-cs"/>
              </a:rPr>
              <a:t> </a:t>
            </a:r>
            <a:r>
              <a:rPr lang="en-US" altLang="en-US" sz="2000" kern="1200" dirty="0" smtClean="0">
                <a:solidFill>
                  <a:srgbClr val="000000"/>
                </a:solidFill>
                <a:latin typeface="Consolas" panose="020B0609020204030204" pitchFamily="49" charset="0"/>
                <a:ea typeface="+mn-ea"/>
                <a:cs typeface="+mn-cs"/>
              </a:rPr>
              <a:t>it</a:t>
            </a:r>
            <a:r>
              <a:rPr lang="en-US" altLang="en-US" sz="2000" kern="1200" dirty="0" smtClean="0">
                <a:solidFill>
                  <a:srgbClr val="000000"/>
                </a:solidFill>
                <a:latin typeface="Arial (Body)"/>
                <a:ea typeface="+mn-ea"/>
                <a:cs typeface="+mn-cs"/>
              </a:rPr>
              <a:t> </a:t>
            </a:r>
            <a:r>
              <a:rPr lang="en-US" altLang="en-US" sz="2000" kern="1200" dirty="0">
                <a:solidFill>
                  <a:srgbClr val="000000"/>
                </a:solidFill>
                <a:latin typeface="Arial (Body)"/>
                <a:ea typeface="+mn-ea"/>
                <a:cs typeface="+mn-cs"/>
              </a:rPr>
              <a:t>is called </a:t>
            </a:r>
            <a:r>
              <a:rPr lang="en-US" altLang="en-US" sz="2000" kern="1200" dirty="0" smtClean="0">
                <a:solidFill>
                  <a:srgbClr val="000000"/>
                </a:solidFill>
                <a:latin typeface="Arial (Body)"/>
                <a:ea typeface="+mn-ea"/>
                <a:cs typeface="+mn-cs"/>
              </a:rPr>
              <a:t>twice.</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The local </a:t>
            </a:r>
            <a:r>
              <a:rPr lang="en-US" altLang="en-US" sz="2000" kern="1200" dirty="0">
                <a:solidFill>
                  <a:srgbClr val="000000"/>
                </a:solidFill>
                <a:latin typeface="Consolas" panose="020B0609020204030204" pitchFamily="49" charset="0"/>
                <a:ea typeface="+mn-ea"/>
                <a:cs typeface="+mn-cs"/>
              </a:rPr>
              <a:t>static</a:t>
            </a:r>
            <a:r>
              <a:rPr lang="en-US" altLang="en-US" sz="2000" kern="1200" dirty="0">
                <a:solidFill>
                  <a:srgbClr val="000000"/>
                </a:solidFill>
                <a:latin typeface="Arial (Body)"/>
                <a:ea typeface="+mn-ea"/>
                <a:cs typeface="+mn-cs"/>
              </a:rPr>
              <a:t> array in the function is initialized to zero before program </a:t>
            </a:r>
            <a:r>
              <a:rPr lang="en-US" altLang="en-US" sz="2000" kern="1200" dirty="0" smtClean="0">
                <a:solidFill>
                  <a:srgbClr val="000000"/>
                </a:solidFill>
                <a:latin typeface="Arial (Body)"/>
                <a:ea typeface="+mn-ea"/>
                <a:cs typeface="+mn-cs"/>
              </a:rPr>
              <a:t>startup.</a:t>
            </a:r>
            <a:endParaRPr lang="en-US" altLang="en-US" sz="2000" kern="1200" dirty="0">
              <a:solidFill>
                <a:srgbClr val="000000"/>
              </a:solidFill>
              <a:latin typeface="Arial (Body)"/>
              <a:ea typeface="+mn-ea"/>
              <a:cs typeface="+mn-cs"/>
            </a:endParaRPr>
          </a:p>
          <a:p>
            <a:pPr marL="255651" lvl="0" indent="-255651">
              <a:spcAft>
                <a:spcPct val="0"/>
              </a:spcAft>
              <a:tabLst/>
            </a:pPr>
            <a:r>
              <a:rPr lang="en-US" altLang="en-US" sz="2000" kern="1200" dirty="0">
                <a:solidFill>
                  <a:srgbClr val="000000"/>
                </a:solidFill>
                <a:latin typeface="Arial (Body)"/>
                <a:ea typeface="+mn-ea"/>
                <a:cs typeface="+mn-cs"/>
              </a:rPr>
              <a:t>The function prints the array, adds 5 to each element and prints the array </a:t>
            </a:r>
            <a:r>
              <a:rPr lang="en-US" altLang="en-US" sz="2000" kern="1200" dirty="0" smtClean="0">
                <a:solidFill>
                  <a:srgbClr val="000000"/>
                </a:solidFill>
                <a:latin typeface="Arial (Body)"/>
                <a:ea typeface="+mn-ea"/>
                <a:cs typeface="+mn-cs"/>
              </a:rPr>
              <a:t>again.</a:t>
            </a:r>
            <a:endParaRPr lang="en-US" alt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17397361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6.6 Static Local Arrays and Automatic Local Arrays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The second time the function is called, the </a:t>
            </a:r>
            <a:r>
              <a:rPr lang="en-US" altLang="en-US" sz="2200" kern="1200" dirty="0">
                <a:solidFill>
                  <a:srgbClr val="000000"/>
                </a:solidFill>
                <a:latin typeface="Consolas" panose="020B0609020204030204" pitchFamily="49" charset="0"/>
                <a:ea typeface="+mn-ea"/>
                <a:cs typeface="+mn-cs"/>
              </a:rPr>
              <a:t>static</a:t>
            </a:r>
            <a:r>
              <a:rPr lang="en-US" altLang="en-US" sz="2200" kern="1200" dirty="0">
                <a:solidFill>
                  <a:srgbClr val="000000"/>
                </a:solidFill>
                <a:latin typeface="Arial (Body)"/>
                <a:ea typeface="+mn-ea"/>
                <a:cs typeface="+mn-cs"/>
              </a:rPr>
              <a:t> array contains the values stored during the first function </a:t>
            </a:r>
            <a:r>
              <a:rPr lang="en-US" altLang="en-US" sz="2200" kern="1200" dirty="0" smtClean="0">
                <a:solidFill>
                  <a:srgbClr val="000000"/>
                </a:solidFill>
                <a:latin typeface="Arial (Body)"/>
                <a:ea typeface="+mn-ea"/>
                <a:cs typeface="+mn-cs"/>
              </a:rPr>
              <a:t>call.</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Function </a:t>
            </a:r>
            <a:r>
              <a:rPr lang="en-US" altLang="en-US" sz="2200" kern="1200" dirty="0" smtClean="0">
                <a:solidFill>
                  <a:srgbClr val="000000"/>
                </a:solidFill>
                <a:latin typeface="Consolas" panose="020B0609020204030204" pitchFamily="49" charset="0"/>
                <a:ea typeface="+mn-ea"/>
                <a:cs typeface="+mn-cs"/>
              </a:rPr>
              <a:t>automaticArray</a:t>
            </a:r>
            <a:r>
              <a:rPr lang="en-US" altLang="en-US" sz="100" kern="1200" dirty="0" smtClean="0">
                <a:solidFill>
                  <a:srgbClr val="000000"/>
                </a:solidFill>
                <a:latin typeface="Consolas" panose="020B0609020204030204" pitchFamily="49" charset="0"/>
                <a:ea typeface="+mn-ea"/>
                <a:cs typeface="+mn-cs"/>
              </a:rPr>
              <a:t> </a:t>
            </a:r>
            <a:r>
              <a:rPr lang="en-US" altLang="en-US" sz="2200" kern="1200" dirty="0" smtClean="0">
                <a:solidFill>
                  <a:srgbClr val="000000"/>
                </a:solidFill>
                <a:latin typeface="Consolas" panose="020B0609020204030204" pitchFamily="49" charset="0"/>
                <a:ea typeface="+mn-ea"/>
                <a:cs typeface="+mn-cs"/>
              </a:rPr>
              <a:t>In</a:t>
            </a:r>
            <a:r>
              <a:rPr lang="en-US" altLang="en-US" sz="100" kern="1200" dirty="0" smtClean="0">
                <a:solidFill>
                  <a:srgbClr val="000000"/>
                </a:solidFill>
                <a:latin typeface="Consolas" panose="020B0609020204030204" pitchFamily="49" charset="0"/>
                <a:ea typeface="+mn-ea"/>
                <a:cs typeface="+mn-cs"/>
              </a:rPr>
              <a:t> </a:t>
            </a:r>
            <a:r>
              <a:rPr lang="en-US" altLang="en-US" sz="2200" kern="1200" dirty="0" smtClean="0">
                <a:solidFill>
                  <a:srgbClr val="000000"/>
                </a:solidFill>
                <a:latin typeface="Consolas" panose="020B0609020204030204" pitchFamily="49" charset="0"/>
                <a:ea typeface="+mn-ea"/>
                <a:cs typeface="+mn-cs"/>
              </a:rPr>
              <a:t>it</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is also called </a:t>
            </a:r>
            <a:r>
              <a:rPr lang="en-US" altLang="en-US" sz="2200" kern="1200" dirty="0" smtClean="0">
                <a:solidFill>
                  <a:srgbClr val="000000"/>
                </a:solidFill>
                <a:latin typeface="Arial (Body)"/>
                <a:ea typeface="+mn-ea"/>
                <a:cs typeface="+mn-cs"/>
              </a:rPr>
              <a:t>twice.</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elements of the automatic local array in the function are initialized with the values 1, 2 and </a:t>
            </a:r>
            <a:r>
              <a:rPr lang="en-US" altLang="en-US" sz="2200" kern="1200" dirty="0" smtClean="0">
                <a:solidFill>
                  <a:srgbClr val="000000"/>
                </a:solidFill>
                <a:latin typeface="Arial (Body)"/>
                <a:ea typeface="+mn-ea"/>
                <a:cs typeface="+mn-cs"/>
              </a:rPr>
              <a:t>3.</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function prints the array, adds 5 to each element and prints the array </a:t>
            </a:r>
            <a:r>
              <a:rPr lang="en-US" altLang="en-US" sz="2200" kern="1200" dirty="0" smtClean="0">
                <a:solidFill>
                  <a:srgbClr val="000000"/>
                </a:solidFill>
                <a:latin typeface="Arial (Body)"/>
                <a:ea typeface="+mn-ea"/>
                <a:cs typeface="+mn-cs"/>
              </a:rPr>
              <a:t>again.</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The second time the function is called, the array elements are initialized to 1, 2 and 3 again because the array has automatic storage duration.</a:t>
            </a:r>
          </a:p>
        </p:txBody>
      </p:sp>
    </p:spTree>
    <p:extLst>
      <p:ext uri="{BB962C8B-B14F-4D97-AF65-F5344CB8AC3E}">
        <p14:creationId xmlns:p14="http://schemas.microsoft.com/office/powerpoint/2010/main" val="30362322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6.6</a:t>
            </a:r>
          </a:p>
        </p:txBody>
      </p:sp>
      <p:sp>
        <p:nvSpPr>
          <p:cNvPr id="5" name="Text Placeholder 4"/>
          <p:cNvSpPr>
            <a:spLocks noGrp="1"/>
          </p:cNvSpPr>
          <p:nvPr>
            <p:ph type="body" idx="1"/>
          </p:nvPr>
        </p:nvSpPr>
        <p:spPr>
          <a:xfrm>
            <a:off x="457200" y="1600200"/>
            <a:ext cx="8229600" cy="1228725"/>
          </a:xfrm>
        </p:spPr>
        <p:txBody>
          <a:bodyPr/>
          <a:lstStyle/>
          <a:p>
            <a:pPr marL="0" indent="0">
              <a:buNone/>
            </a:pPr>
            <a:r>
              <a:rPr lang="en-US" sz="2400" dirty="0">
                <a:latin typeface="+mn-lt"/>
              </a:rPr>
              <a:t>Assuming that elements of a local </a:t>
            </a:r>
            <a:r>
              <a:rPr lang="en-US" sz="2400" dirty="0">
                <a:latin typeface="Consolas" panose="020B0609020204030204" pitchFamily="49" charset="0"/>
              </a:rPr>
              <a:t>static</a:t>
            </a:r>
            <a:r>
              <a:rPr lang="en-US" sz="2400" dirty="0">
                <a:latin typeface="+mn-lt"/>
              </a:rPr>
              <a:t> array are initialized to zero every time the </a:t>
            </a:r>
            <a:r>
              <a:rPr lang="en-US" sz="2400" dirty="0" smtClean="0">
                <a:latin typeface="+mn-lt"/>
              </a:rPr>
              <a:t>function in </a:t>
            </a:r>
            <a:r>
              <a:rPr lang="en-US" sz="2400" dirty="0">
                <a:latin typeface="+mn-lt"/>
              </a:rPr>
              <a:t>which the array is defined is called.</a:t>
            </a:r>
          </a:p>
        </p:txBody>
      </p:sp>
    </p:spTree>
    <p:extLst>
      <p:ext uri="{BB962C8B-B14F-4D97-AF65-F5344CB8AC3E}">
        <p14:creationId xmlns:p14="http://schemas.microsoft.com/office/powerpoint/2010/main" val="18323958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6.11 Static Arrays Are Initialized to Zero If Not Explicitly Initialized </a:t>
            </a:r>
            <a:r>
              <a:rPr lang="en-US" sz="2000" b="0" dirty="0" smtClean="0"/>
              <a:t>(1 of 4)</a:t>
            </a:r>
            <a:endParaRPr lang="en-US" sz="2000" b="0" dirty="0">
              <a:latin typeface="Times New Roman" panose="02020603050405020304" pitchFamily="18" charset="0"/>
            </a:endParaRPr>
          </a:p>
        </p:txBody>
      </p:sp>
      <p:pic>
        <p:nvPicPr>
          <p:cNvPr id="4" name="Picture 3" descr="The computer code has 60 lines. The lines read as follows. Line 1. forward slash forward slash F i g period 6 period 11 colon f i g 0 6 underscore 11 period c. Line 2. forward slash forward slash Static arrays are initialized to zero if not explicitly initialized. Line 3. hash include left angle bracket s t d i o period h right angle bracket. Line 4. blank. Line 5. void static Array In it left parenthesis void right parenthesis semicolon forward slash forward slash function prototype. Line 6. void automatic Array In it left parenthesis void right parenthesis semicolon forward slash forward slash function prototype. Line 7. blank. Line 8. forward slash forward slash function main begins program execution. Line 9. I n t main left parenthesis void right parenthesis. Line 10. left brace. Line 11, indented once. puts left parenthesis double quote First call to each function colon double quote right parenthesis semicolon. Line 12, indented once. static Array In it left parenthesis right parenthesis semicolon. Line 13, indented once. automatic Array In it left parenthesis right parenthesis semicolon. Line 12 and line 13 are highlighted. Line 14. blank. Line 15, indented once. puts left parenthesis double quote back slash n back slash n Second call to each function colon double quote right parenthesis semicolon. Line 16, indented once. static Array In it left parenthesis right parenthesis semicolon. Line 17, indented once. automatic Array In it left parenthesis right parenthesis semicolon. Lines 16 and 17 are highlighted. Line 18. right brace. Line 19. blan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63" b="27080"/>
          <a:stretch/>
        </p:blipFill>
        <p:spPr>
          <a:xfrm>
            <a:off x="537585" y="1711907"/>
            <a:ext cx="8068830" cy="4218209"/>
          </a:xfrm>
          <a:prstGeom prst="rect">
            <a:avLst/>
          </a:prstGeom>
          <a:noFill/>
          <a:ln>
            <a:noFill/>
          </a:ln>
        </p:spPr>
      </p:pic>
    </p:spTree>
    <p:extLst>
      <p:ext uri="{BB962C8B-B14F-4D97-AF65-F5344CB8AC3E}">
        <p14:creationId xmlns:p14="http://schemas.microsoft.com/office/powerpoint/2010/main" val="14633169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6.11 Static Arrays Are Initialized to Zero If Not Explicitly Initialized </a:t>
            </a:r>
            <a:r>
              <a:rPr lang="en-US" sz="2000" b="0" dirty="0" smtClean="0"/>
              <a:t>(2 </a:t>
            </a:r>
            <a:r>
              <a:rPr lang="en-US" sz="2000" b="0" dirty="0"/>
              <a:t>of </a:t>
            </a:r>
            <a:r>
              <a:rPr lang="en-US" sz="2000" b="0" dirty="0" smtClean="0"/>
              <a:t>4)</a:t>
            </a:r>
            <a:endParaRPr lang="en-US" dirty="0">
              <a:latin typeface="Times New Roman" panose="02020603050405020304" pitchFamily="18" charset="0"/>
            </a:endParaRPr>
          </a:p>
        </p:txBody>
      </p:sp>
      <p:pic>
        <p:nvPicPr>
          <p:cNvPr id="4" name="Picture 3" descr="The computer code continues. Line 26, indented once. puts left parenthesis double quote back slash n Values on entering static Array In it colon double quote right parenthesis semicolon. Line 27. blank. Line 28, indented once. forward slash forward slash output contents of array 1. Line 29, indented once. for left parenthesis size underscore t i equals 0 semicolon i less than sign equals 2 semicolon plus plus i right parenthesis left brace. Line 30, indented twice. print f left parenthesis double quote array 1 left bracket percent sign u right bracket equals percent sign d right brace comma I comma array 1 left bracket i right bracket right parenthesis semicolon. Line 31, indented once. right brace. Line 32. blank. Line 33, indented once. puts left parenthesis double quote back slash n Values on exiting static Array In it colon double quote right parenthesis semicolon. Line 34. blank. Line 35, indented once. forward slash forward slash modify and output contents of array 1. Line 36, indented once. for left parenthesis size underscore t i equals 0 semicolon i less than sign equals 2 semicolon plus plus i right parenthesis left brace. Line 37, indented twice. print f left parenthesis double quote array 1 left bracket percent sign u right bracket equals percent sign d double quote comma i comma array 1 left bracket i greater than sign equals 5 right parenthesis semicolon. Line 38, indented once. right brace. Line 39. right brace. Line 40. blank.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403" b="20755"/>
          <a:stretch/>
        </p:blipFill>
        <p:spPr>
          <a:xfrm>
            <a:off x="537584" y="1570400"/>
            <a:ext cx="8068830" cy="4666106"/>
          </a:xfrm>
          <a:prstGeom prst="rect">
            <a:avLst/>
          </a:prstGeom>
          <a:noFill/>
          <a:ln>
            <a:noFill/>
          </a:ln>
        </p:spPr>
      </p:pic>
    </p:spTree>
    <p:extLst>
      <p:ext uri="{BB962C8B-B14F-4D97-AF65-F5344CB8AC3E}">
        <p14:creationId xmlns:p14="http://schemas.microsoft.com/office/powerpoint/2010/main" val="37902693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6.11 Static Arrays Are Initialized to Zero If Not Explicitly Initialized </a:t>
            </a:r>
            <a:r>
              <a:rPr lang="en-US" sz="2000" b="0" dirty="0" smtClean="0"/>
              <a:t>(3 </a:t>
            </a:r>
            <a:r>
              <a:rPr lang="en-US" sz="2000" b="0" dirty="0"/>
              <a:t>of </a:t>
            </a:r>
            <a:r>
              <a:rPr lang="en-US" sz="2000" b="0" dirty="0" smtClean="0"/>
              <a:t>4)</a:t>
            </a:r>
            <a:endParaRPr lang="en-US" dirty="0">
              <a:latin typeface="Times New Roman" panose="02020603050405020304" pitchFamily="18" charset="0"/>
            </a:endParaRPr>
          </a:p>
        </p:txBody>
      </p:sp>
      <p:pic>
        <p:nvPicPr>
          <p:cNvPr id="4" name="Picture 3" descr="Line 54, indented once. puts left parenthesis double quote back slash n Values on exiting automatic Array In it colon double quote right parenthesis semicolon. Line 55 is blank. Line 56, indented once. forward slash forward slash modify and output contents of array2. Line 57, indented once. for left parenthesis size underscore t i equals 0 semicolon i left angle bracket equals 2 semicolon plus plus i right parenthesis left brace. Line 58, indented twice. print f left parenthesis double quote array2 left bracket percent sign u right bracket equals percent sign d double quote comma i comma array2 left bracket i right bracket plus equals 5 right parenthesis semicolon. Line 59, indented once. right brace. Line 60. right brace. Double forward slashes and comments are in green text. hash include, void, I n t, for, and size underscore t are in blue text. Integers and double quotes plus characters within are in cyan text. The line 56 comment is in green text. for and size underscore t are in blue text. integers and double quotes plus characters within are in cyan text."/>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83" b="24277"/>
          <a:stretch/>
        </p:blipFill>
        <p:spPr>
          <a:xfrm>
            <a:off x="537584" y="1677447"/>
            <a:ext cx="8068830" cy="4391629"/>
          </a:xfrm>
          <a:prstGeom prst="rect">
            <a:avLst/>
          </a:prstGeom>
          <a:noFill/>
          <a:ln>
            <a:noFill/>
          </a:ln>
        </p:spPr>
      </p:pic>
    </p:spTree>
    <p:extLst>
      <p:ext uri="{BB962C8B-B14F-4D97-AF65-F5344CB8AC3E}">
        <p14:creationId xmlns:p14="http://schemas.microsoft.com/office/powerpoint/2010/main" val="3011109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 Introduction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This chapter serves as an introduction to data </a:t>
            </a:r>
            <a:r>
              <a:rPr lang="en-US" altLang="en-US" sz="2400" kern="1200" dirty="0" smtClean="0">
                <a:solidFill>
                  <a:srgbClr val="000000"/>
                </a:solidFill>
                <a:latin typeface="Arial (Body)"/>
                <a:ea typeface="+mn-ea"/>
                <a:cs typeface="+mn-cs"/>
              </a:rPr>
              <a:t>structures.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b="1" kern="1200" dirty="0">
                <a:solidFill>
                  <a:srgbClr val="000000"/>
                </a:solidFill>
                <a:latin typeface="Arial (Body)"/>
                <a:ea typeface="+mn-ea"/>
                <a:cs typeface="+mn-cs"/>
              </a:rPr>
              <a:t>Arrays</a:t>
            </a:r>
            <a:r>
              <a:rPr lang="en-US" altLang="en-US" sz="2400" kern="1200" dirty="0">
                <a:solidFill>
                  <a:srgbClr val="000000"/>
                </a:solidFill>
                <a:latin typeface="Arial (Body)"/>
                <a:ea typeface="+mn-ea"/>
                <a:cs typeface="+mn-cs"/>
              </a:rPr>
              <a:t> are data structures consisting of related data items of the same </a:t>
            </a:r>
            <a:r>
              <a:rPr lang="en-US" altLang="en-US" sz="2400" kern="1200" dirty="0" smtClean="0">
                <a:solidFill>
                  <a:srgbClr val="000000"/>
                </a:solidFill>
                <a:latin typeface="Arial (Body)"/>
                <a:ea typeface="+mn-ea"/>
                <a:cs typeface="+mn-cs"/>
              </a:rPr>
              <a:t>type.</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In Chapter 10, we discuss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notion </a:t>
            </a:r>
            <a:r>
              <a:rPr lang="en-US" altLang="en-US" sz="2400" kern="1200" dirty="0">
                <a:solidFill>
                  <a:srgbClr val="000000"/>
                </a:solidFill>
                <a:latin typeface="Arial (Body)"/>
                <a:ea typeface="+mn-ea"/>
                <a:cs typeface="+mn-cs"/>
              </a:rPr>
              <a:t>of </a:t>
            </a:r>
            <a:r>
              <a:rPr lang="en-US" altLang="en-US" sz="2400" kern="1200" dirty="0">
                <a:solidFill>
                  <a:srgbClr val="000000"/>
                </a:solidFill>
                <a:latin typeface="Consolas" panose="020B0609020204030204" pitchFamily="49" charset="0"/>
                <a:ea typeface="+mn-ea"/>
                <a:cs typeface="+mn-cs"/>
              </a:rPr>
              <a:t>struct</a:t>
            </a:r>
            <a:r>
              <a:rPr lang="en-US" altLang="en-US" sz="2400" kern="1200" dirty="0">
                <a:solidFill>
                  <a:srgbClr val="000000"/>
                </a:solidFill>
                <a:latin typeface="Arial (Body)"/>
                <a:ea typeface="+mn-ea"/>
                <a:cs typeface="+mn-cs"/>
              </a:rPr>
              <a:t> (structure)—a data structure consisting of related data items of possibly different </a:t>
            </a:r>
            <a:r>
              <a:rPr lang="en-US" altLang="en-US" sz="2400" kern="1200" dirty="0" smtClean="0">
                <a:solidFill>
                  <a:srgbClr val="000000"/>
                </a:solidFill>
                <a:latin typeface="Arial (Body)"/>
                <a:ea typeface="+mn-ea"/>
                <a:cs typeface="+mn-cs"/>
              </a:rPr>
              <a:t>types.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Arrays and structures are “static” entities in that they remain the same size throughout program </a:t>
            </a:r>
            <a:r>
              <a:rPr lang="en-US" altLang="en-US" sz="2400" kern="1200" dirty="0" smtClean="0">
                <a:solidFill>
                  <a:srgbClr val="000000"/>
                </a:solidFill>
                <a:latin typeface="Arial (Body)"/>
                <a:ea typeface="+mn-ea"/>
                <a:cs typeface="+mn-cs"/>
              </a:rPr>
              <a:t>execution.</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3162668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6.11 Static Arrays Are Initialized to Zero If Not Explicitly Initialized </a:t>
            </a:r>
            <a:r>
              <a:rPr lang="en-US" sz="2000" b="0" dirty="0" smtClean="0"/>
              <a:t>(4 </a:t>
            </a:r>
            <a:r>
              <a:rPr lang="en-US" sz="2000" b="0" dirty="0"/>
              <a:t>of </a:t>
            </a:r>
            <a:r>
              <a:rPr lang="en-US" sz="2000" b="0" dirty="0" smtClean="0"/>
              <a:t>4)</a:t>
            </a:r>
            <a:endParaRPr lang="en-US" dirty="0"/>
          </a:p>
        </p:txBody>
      </p:sp>
      <p:pic>
        <p:nvPicPr>
          <p:cNvPr id="4" name="Picture 3" descr="The code output has 18 lines. The lines read as follows. Line 1. First call to each function colon. Line 2. Values on entering static Array In it colon. Line 3. array 1 left bracket 0 right bracket equals 0 array 1 left bracket 1 right bracket equals 0 array 1 left bracket 2 right bracket equals 0. Line 4. Values on exiting static Array In it colon. Line 5. array 1 left bracket 0 right bracket equals 5 array 1 left bracket 1 right bracket equals 5 array 1 left bracket 2 right bracket equals 5. Line 6. Values on entering automatic Array In it colon. Line 7. array 2 left bracket 0 right bracket equals 1 array 2 left bracket 1 right bracket equals 2 array 2 left bracket 2 right bracket equals 3. Line 8. Values on exiting automatic Array In it colon. Line 9. array 2 left bracket 0 right bracket equals 6 array 2 left bracket 1 right bracket equals 7 array 2 left bracket 2 right bracket equals 8. Line 10. Second call to each function colon. Line 11. Values on entering static Array In it colon. Line 12. array 1 left bracket 0 right bracket equals 5 array 1 left bracket 1 right bracket equals 5 array 1 left bracket 2 right bracket equals 5. Line 13. Values on exiting static Array In it colon. Line 14. array 1 left bracket 0 right bracket equals 10 array 1 left bracket 1 right bracket equals 10 array 1 left bracket 2 right bracket equals 10. Line 15. Values on entering automatic Array In it colon. Line 16. array 2 left bracket 0 right bracket equals 1 array 2 left bracket 1 right bracket equals 2 array 2 left bracket 2 right bracket equals 3. Line 17. Values on exiting automatic Array In it colon. Line 18. array 2 left bracket 0 right bracket equals 6 array 2 left bracket 1 right bracket equals 7 array 2 left bracket 2 right bracket equals 8."/>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960" b="16604"/>
          <a:stretch/>
        </p:blipFill>
        <p:spPr>
          <a:xfrm>
            <a:off x="904350" y="1660972"/>
            <a:ext cx="7335300" cy="4445572"/>
          </a:xfrm>
          <a:prstGeom prst="rect">
            <a:avLst/>
          </a:prstGeom>
          <a:noFill/>
          <a:ln>
            <a:noFill/>
          </a:ln>
        </p:spPr>
      </p:pic>
    </p:spTree>
    <p:extLst>
      <p:ext uri="{BB962C8B-B14F-4D97-AF65-F5344CB8AC3E}">
        <p14:creationId xmlns:p14="http://schemas.microsoft.com/office/powerpoint/2010/main" val="42231835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(1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1854323"/>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To pass an array argument to a function, specify the array’s name without any </a:t>
            </a:r>
            <a:r>
              <a:rPr lang="en-US" altLang="en-US" sz="2400" kern="1200" dirty="0" smtClean="0">
                <a:solidFill>
                  <a:srgbClr val="000000"/>
                </a:solidFill>
                <a:latin typeface="Arial (Body)"/>
                <a:ea typeface="+mn-ea"/>
                <a:cs typeface="+mn-cs"/>
              </a:rPr>
              <a:t>brackets.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For example, if array </a:t>
            </a:r>
            <a:r>
              <a:rPr lang="en-US" altLang="en-US" sz="2400" kern="1200" dirty="0" smtClean="0">
                <a:solidFill>
                  <a:srgbClr val="000000"/>
                </a:solidFill>
                <a:latin typeface="Consolas" panose="020B0609020204030204" pitchFamily="49" charset="0"/>
                <a:ea typeface="+mn-ea"/>
                <a:cs typeface="+mn-cs"/>
              </a:rPr>
              <a:t>hourlyTemperatures</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has been defined </a:t>
            </a:r>
            <a:r>
              <a:rPr lang="en-US" altLang="en-US" sz="2400" kern="1200" dirty="0" smtClean="0">
                <a:solidFill>
                  <a:srgbClr val="000000"/>
                </a:solidFill>
                <a:latin typeface="Arial (Body)"/>
                <a:ea typeface="+mn-ea"/>
                <a:cs typeface="+mn-cs"/>
              </a:rPr>
              <a:t>as </a:t>
            </a:r>
          </a:p>
        </p:txBody>
      </p:sp>
      <p:pic>
        <p:nvPicPr>
          <p:cNvPr id="10" name="Picture 9" descr="The computer code reads as follows. I n t hourly temperatures left bracket HOURS underscore IN underscore A underscore DAY right bracket."/>
          <p:cNvPicPr>
            <a:picLocks noChangeAspect="1"/>
          </p:cNvPicPr>
          <p:nvPr/>
        </p:nvPicPr>
        <p:blipFill>
          <a:blip r:embed="rId2"/>
          <a:stretch>
            <a:fillRect/>
          </a:stretch>
        </p:blipFill>
        <p:spPr>
          <a:xfrm>
            <a:off x="835234" y="3492116"/>
            <a:ext cx="5812674" cy="541859"/>
          </a:xfrm>
          <a:prstGeom prst="rect">
            <a:avLst/>
          </a:prstGeom>
        </p:spPr>
      </p:pic>
      <p:sp>
        <p:nvSpPr>
          <p:cNvPr id="5" name="Content Placeholder 4"/>
          <p:cNvSpPr>
            <a:spLocks noGrp="1"/>
          </p:cNvSpPr>
          <p:nvPr>
            <p:ph sz="quarter" idx="14"/>
          </p:nvPr>
        </p:nvSpPr>
        <p:spPr>
          <a:xfrm>
            <a:off x="454025" y="3964259"/>
            <a:ext cx="8232775" cy="609600"/>
          </a:xfrm>
        </p:spPr>
        <p:txBody>
          <a:bodyPr/>
          <a:lstStyle/>
          <a:p>
            <a:pPr marL="255600" indent="0">
              <a:buNone/>
            </a:pPr>
            <a:r>
              <a:rPr lang="en-US" altLang="en-US" sz="2400" kern="1200" dirty="0">
                <a:solidFill>
                  <a:srgbClr val="000000"/>
                </a:solidFill>
                <a:latin typeface="Arial (Body)"/>
              </a:rPr>
              <a:t>the function </a:t>
            </a:r>
            <a:r>
              <a:rPr lang="en-US" altLang="en-US" sz="2400" kern="1200" dirty="0" smtClean="0">
                <a:solidFill>
                  <a:srgbClr val="000000"/>
                </a:solidFill>
                <a:latin typeface="Arial (Body)"/>
              </a:rPr>
              <a:t>call</a:t>
            </a:r>
          </a:p>
        </p:txBody>
      </p:sp>
      <p:pic>
        <p:nvPicPr>
          <p:cNvPr id="9" name="Picture 8" descr="modify Array left parenthesis hourly Temperatures comma HOURS underscore IN underscore A underscore DAY right parenthesis."/>
          <p:cNvPicPr>
            <a:picLocks noChangeAspect="1"/>
          </p:cNvPicPr>
          <p:nvPr/>
        </p:nvPicPr>
        <p:blipFill rotWithShape="1">
          <a:blip r:embed="rId3"/>
          <a:srcRect l="4141" t="-12806"/>
          <a:stretch/>
        </p:blipFill>
        <p:spPr>
          <a:xfrm>
            <a:off x="803050" y="4561267"/>
            <a:ext cx="7178530" cy="638121"/>
          </a:xfrm>
          <a:prstGeom prst="rect">
            <a:avLst/>
          </a:prstGeom>
        </p:spPr>
      </p:pic>
      <p:sp>
        <p:nvSpPr>
          <p:cNvPr id="4" name="Content Placeholder 3"/>
          <p:cNvSpPr>
            <a:spLocks noGrp="1"/>
          </p:cNvSpPr>
          <p:nvPr>
            <p:ph sz="quarter" idx="13"/>
          </p:nvPr>
        </p:nvSpPr>
        <p:spPr>
          <a:xfrm>
            <a:off x="457200" y="5295265"/>
            <a:ext cx="8229600" cy="882561"/>
          </a:xfrm>
        </p:spPr>
        <p:txBody>
          <a:bodyPr/>
          <a:lstStyle/>
          <a:p>
            <a:pPr marL="255600" lvl="0" indent="0">
              <a:buNone/>
            </a:pPr>
            <a:r>
              <a:rPr lang="en-US" altLang="en-US" sz="2400" kern="1200" dirty="0">
                <a:solidFill>
                  <a:srgbClr val="000000"/>
                </a:solidFill>
                <a:latin typeface="Arial (Body)"/>
              </a:rPr>
              <a:t>passes array </a:t>
            </a:r>
            <a:r>
              <a:rPr lang="en-US" altLang="en-US" sz="2400" kern="1200" dirty="0" smtClean="0">
                <a:solidFill>
                  <a:srgbClr val="000000"/>
                </a:solidFill>
                <a:latin typeface="Consolas" panose="020B0609020204030204" pitchFamily="49" charset="0"/>
              </a:rPr>
              <a:t>hourlyTemperatures</a:t>
            </a:r>
            <a:r>
              <a:rPr lang="en-US" altLang="en-US" sz="2400" kern="1200" dirty="0" smtClean="0">
                <a:solidFill>
                  <a:srgbClr val="000000"/>
                </a:solidFill>
                <a:latin typeface="Arial (Body)"/>
              </a:rPr>
              <a:t> </a:t>
            </a:r>
            <a:r>
              <a:rPr lang="en-US" altLang="en-US" sz="2400" kern="1200" dirty="0">
                <a:solidFill>
                  <a:srgbClr val="000000"/>
                </a:solidFill>
                <a:latin typeface="Arial (Body)"/>
              </a:rPr>
              <a:t>and its size to function </a:t>
            </a:r>
            <a:r>
              <a:rPr lang="en-US" altLang="en-US" sz="2400" kern="1200" dirty="0" smtClean="0">
                <a:solidFill>
                  <a:srgbClr val="000000"/>
                </a:solidFill>
                <a:latin typeface="Consolas" panose="020B0609020204030204" pitchFamily="49" charset="0"/>
              </a:rPr>
              <a:t>modifyArray</a:t>
            </a:r>
            <a:r>
              <a:rPr lang="en-US" altLang="en-US" sz="2400" kern="1200" dirty="0" smtClean="0">
                <a:solidFill>
                  <a:srgbClr val="000000"/>
                </a:solidFill>
                <a:latin typeface="Arial (Body)"/>
              </a:rPr>
              <a:t>.</a:t>
            </a:r>
            <a:endParaRPr lang="en-US" sz="2400" dirty="0"/>
          </a:p>
        </p:txBody>
      </p:sp>
    </p:spTree>
    <p:extLst>
      <p:ext uri="{BB962C8B-B14F-4D97-AF65-F5344CB8AC3E}">
        <p14:creationId xmlns:p14="http://schemas.microsoft.com/office/powerpoint/2010/main" val="18569512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(2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C automatically passes arrays to functions </a:t>
            </a:r>
            <a:r>
              <a:rPr lang="en-US" altLang="en-US" sz="2400" b="1" kern="1200" dirty="0">
                <a:solidFill>
                  <a:srgbClr val="000000"/>
                </a:solidFill>
                <a:latin typeface="Arial (Body)"/>
                <a:ea typeface="+mn-ea"/>
                <a:cs typeface="+mn-cs"/>
              </a:rPr>
              <a:t>by reference </a:t>
            </a:r>
            <a:r>
              <a:rPr lang="en-US" altLang="en-US" sz="2400" kern="1200" dirty="0">
                <a:solidFill>
                  <a:srgbClr val="000000"/>
                </a:solidFill>
                <a:latin typeface="Arial (Body)"/>
                <a:ea typeface="+mn-ea"/>
                <a:cs typeface="+mn-cs"/>
              </a:rPr>
              <a:t>(again, we’ll see in Chapter 7 that this is not a contradiction)—the called functions can modify the element values in the callers’ original </a:t>
            </a:r>
            <a:r>
              <a:rPr lang="en-US" altLang="en-US" sz="2400" kern="1200" dirty="0" smtClean="0">
                <a:solidFill>
                  <a:srgbClr val="000000"/>
                </a:solidFill>
                <a:latin typeface="Arial (Body)"/>
                <a:ea typeface="+mn-ea"/>
                <a:cs typeface="+mn-cs"/>
              </a:rPr>
              <a:t>arrays.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name of the array evaluates to the address of the first element of the </a:t>
            </a:r>
            <a:r>
              <a:rPr lang="en-US" altLang="en-US" sz="2400" kern="1200" dirty="0" smtClean="0">
                <a:solidFill>
                  <a:srgbClr val="000000"/>
                </a:solidFill>
                <a:latin typeface="Arial (Body)"/>
                <a:ea typeface="+mn-ea"/>
                <a:cs typeface="+mn-cs"/>
              </a:rPr>
              <a:t>array.</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Because the starting address of the array is passed, the called function knows precisely where the array is </a:t>
            </a:r>
            <a:r>
              <a:rPr lang="en-US" altLang="en-US" sz="2400" kern="1200" dirty="0" smtClean="0">
                <a:solidFill>
                  <a:srgbClr val="000000"/>
                </a:solidFill>
                <a:latin typeface="Arial (Body)"/>
                <a:ea typeface="+mn-ea"/>
                <a:cs typeface="+mn-cs"/>
              </a:rPr>
              <a:t>stored.</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4876653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(3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2592987"/>
          </a:xfrm>
        </p:spPr>
        <p:txBody>
          <a:bodyPr wrap="square" lIns="91425" tIns="91425" rIns="91425" bIns="91425">
            <a:spAutoFit/>
          </a:bodyPr>
          <a:lstStyle/>
          <a:p>
            <a:pPr marL="255651" lvl="0" indent="-255651">
              <a:spcAft>
                <a:spcPct val="0"/>
              </a:spcAft>
              <a:tabLst/>
              <a:defRPr/>
            </a:pPr>
            <a:r>
              <a:rPr lang="en-US" sz="2400" kern="1200" dirty="0">
                <a:solidFill>
                  <a:srgbClr val="000000"/>
                </a:solidFill>
                <a:latin typeface="Arial (Body)"/>
                <a:ea typeface="+mn-ea"/>
                <a:cs typeface="+mn-cs"/>
              </a:rPr>
              <a:t>Therefore, when the called function modifies array elements in its function body, it’s modifying the actual elements of the array in their </a:t>
            </a:r>
            <a:r>
              <a:rPr lang="en-US" sz="2400" b="1" kern="1200" dirty="0">
                <a:solidFill>
                  <a:srgbClr val="000000"/>
                </a:solidFill>
                <a:latin typeface="Arial (Body)"/>
                <a:ea typeface="+mn-ea"/>
                <a:cs typeface="+mn-cs"/>
              </a:rPr>
              <a:t>original</a:t>
            </a:r>
            <a:r>
              <a:rPr lang="en-US" sz="2400" kern="1200" dirty="0">
                <a:solidFill>
                  <a:srgbClr val="000000"/>
                </a:solidFill>
                <a:latin typeface="Arial (Body)"/>
                <a:ea typeface="+mn-ea"/>
                <a:cs typeface="+mn-cs"/>
              </a:rPr>
              <a:t> memory </a:t>
            </a:r>
            <a:r>
              <a:rPr lang="en-US" sz="2400" kern="1200" dirty="0" smtClean="0">
                <a:solidFill>
                  <a:srgbClr val="000000"/>
                </a:solidFill>
                <a:latin typeface="Arial (Body)"/>
                <a:ea typeface="+mn-ea"/>
                <a:cs typeface="+mn-cs"/>
              </a:rPr>
              <a:t>locations.</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Figure 6.12 </a:t>
            </a:r>
            <a:r>
              <a:rPr lang="en-US" sz="2400" kern="1200" dirty="0" smtClean="0">
                <a:solidFill>
                  <a:srgbClr val="000000"/>
                </a:solidFill>
                <a:latin typeface="Arial (Body)"/>
                <a:ea typeface="+mn-ea"/>
                <a:cs typeface="+mn-cs"/>
              </a:rPr>
              <a:t>(see slide 86) demonstrates </a:t>
            </a:r>
            <a:r>
              <a:rPr lang="en-US" sz="2400" kern="1200" dirty="0">
                <a:solidFill>
                  <a:srgbClr val="000000"/>
                </a:solidFill>
                <a:latin typeface="Arial (Body)"/>
                <a:ea typeface="+mn-ea"/>
                <a:cs typeface="+mn-cs"/>
              </a:rPr>
              <a:t>that an array name is really the </a:t>
            </a:r>
            <a:r>
              <a:rPr lang="en-US" sz="2400" b="1" kern="1200" dirty="0">
                <a:solidFill>
                  <a:srgbClr val="000000"/>
                </a:solidFill>
                <a:latin typeface="Arial (Body)"/>
                <a:ea typeface="+mn-ea"/>
                <a:cs typeface="+mn-cs"/>
              </a:rPr>
              <a:t>address</a:t>
            </a:r>
            <a:r>
              <a:rPr lang="en-US" sz="2400" kern="1200" dirty="0">
                <a:solidFill>
                  <a:srgbClr val="000000"/>
                </a:solidFill>
                <a:latin typeface="Arial (Body)"/>
                <a:ea typeface="+mn-ea"/>
                <a:cs typeface="+mn-cs"/>
              </a:rPr>
              <a:t> of the first element of the array by </a:t>
            </a:r>
            <a:r>
              <a:rPr lang="en-US" sz="2400" kern="1200" dirty="0" smtClean="0">
                <a:solidFill>
                  <a:srgbClr val="000000"/>
                </a:solidFill>
                <a:latin typeface="Arial (Body)"/>
                <a:ea typeface="+mn-ea"/>
                <a:cs typeface="+mn-cs"/>
              </a:rPr>
              <a:t>printing </a:t>
            </a:r>
            <a:endParaRPr lang="en-US" sz="2400" kern="1200" dirty="0">
              <a:solidFill>
                <a:srgbClr val="000000"/>
              </a:solidFill>
              <a:latin typeface="Arial (Body)"/>
              <a:ea typeface="+mn-ea"/>
              <a:cs typeface="+mn-cs"/>
            </a:endParaRPr>
          </a:p>
        </p:txBody>
      </p:sp>
      <p:graphicFrame>
        <p:nvGraphicFramePr>
          <p:cNvPr id="9" name="Object 8" descr="Array comma ampersand array left bracket 0 right bracket and ampersand array."/>
          <p:cNvGraphicFramePr>
            <a:graphicFrameLocks noChangeAspect="1"/>
          </p:cNvGraphicFramePr>
          <p:nvPr>
            <p:extLst>
              <p:ext uri="{D42A27DB-BD31-4B8C-83A1-F6EECF244321}">
                <p14:modId xmlns:p14="http://schemas.microsoft.com/office/powerpoint/2010/main" val="952016037"/>
              </p:ext>
            </p:extLst>
          </p:nvPr>
        </p:nvGraphicFramePr>
        <p:xfrm>
          <a:off x="3016250" y="3679825"/>
          <a:ext cx="4356100" cy="495300"/>
        </p:xfrm>
        <a:graphic>
          <a:graphicData uri="http://schemas.openxmlformats.org/presentationml/2006/ole">
            <mc:AlternateContent xmlns:mc="http://schemas.openxmlformats.org/markup-compatibility/2006">
              <mc:Choice xmlns:v="urn:schemas-microsoft-com:vml" Requires="v">
                <p:oleObj spid="_x0000_s14706" name="Equation" r:id="rId3" imgW="2234880" imgH="253800" progId="Equation.DSMT4">
                  <p:embed/>
                </p:oleObj>
              </mc:Choice>
              <mc:Fallback>
                <p:oleObj name="Equation" r:id="rId3" imgW="2234880" imgH="253800" progId="Equation.DSMT4">
                  <p:embed/>
                  <p:pic>
                    <p:nvPicPr>
                      <p:cNvPr id="0" name=""/>
                      <p:cNvPicPr/>
                      <p:nvPr/>
                    </p:nvPicPr>
                    <p:blipFill>
                      <a:blip r:embed="rId4"/>
                      <a:stretch>
                        <a:fillRect/>
                      </a:stretch>
                    </p:blipFill>
                    <p:spPr>
                      <a:xfrm>
                        <a:off x="3016250" y="3679825"/>
                        <a:ext cx="4356100" cy="495300"/>
                      </a:xfrm>
                      <a:prstGeom prst="rect">
                        <a:avLst/>
                      </a:prstGeom>
                    </p:spPr>
                  </p:pic>
                </p:oleObj>
              </mc:Fallback>
            </mc:AlternateContent>
          </a:graphicData>
        </a:graphic>
      </p:graphicFrame>
      <p:sp>
        <p:nvSpPr>
          <p:cNvPr id="4" name="Content Placeholder 3"/>
          <p:cNvSpPr>
            <a:spLocks noGrp="1"/>
          </p:cNvSpPr>
          <p:nvPr>
            <p:ph sz="quarter" idx="13"/>
          </p:nvPr>
        </p:nvSpPr>
        <p:spPr>
          <a:xfrm>
            <a:off x="457200" y="4084250"/>
            <a:ext cx="8229600" cy="1783149"/>
          </a:xfrm>
        </p:spPr>
        <p:txBody>
          <a:bodyPr/>
          <a:lstStyle/>
          <a:p>
            <a:pPr marL="285750" lvl="0" indent="0">
              <a:spcAft>
                <a:spcPct val="0"/>
              </a:spcAft>
              <a:buNone/>
              <a:tabLst/>
              <a:defRPr/>
            </a:pPr>
            <a:r>
              <a:rPr lang="en-US" sz="2400" kern="1200" dirty="0">
                <a:solidFill>
                  <a:srgbClr val="000000"/>
                </a:solidFill>
                <a:latin typeface="Arial (Body)"/>
              </a:rPr>
              <a:t>using the </a:t>
            </a:r>
            <a:r>
              <a:rPr lang="en-US" sz="2400" kern="1200" dirty="0">
                <a:solidFill>
                  <a:srgbClr val="000000"/>
                </a:solidFill>
                <a:latin typeface="Consolas" panose="020B0609020204030204" pitchFamily="49" charset="0"/>
              </a:rPr>
              <a:t>%p</a:t>
            </a:r>
            <a:r>
              <a:rPr lang="en-US" sz="2400" kern="1200" dirty="0">
                <a:solidFill>
                  <a:srgbClr val="000000"/>
                </a:solidFill>
                <a:latin typeface="Arial (Body)"/>
              </a:rPr>
              <a:t> conversion specifier—a special conversion specifier for printing addresses.</a:t>
            </a:r>
          </a:p>
          <a:p>
            <a:pPr marL="255651" lvl="0" indent="-255651">
              <a:spcAft>
                <a:spcPct val="0"/>
              </a:spcAft>
              <a:tabLst/>
              <a:defRPr/>
            </a:pPr>
            <a:r>
              <a:rPr lang="en-US" sz="2400" kern="1200" dirty="0">
                <a:solidFill>
                  <a:srgbClr val="000000"/>
                </a:solidFill>
                <a:latin typeface="Arial (Body)"/>
              </a:rPr>
              <a:t>The </a:t>
            </a:r>
            <a:r>
              <a:rPr lang="en-US" sz="2400" kern="1200" dirty="0">
                <a:solidFill>
                  <a:srgbClr val="000000"/>
                </a:solidFill>
                <a:latin typeface="Consolas" panose="020B0609020204030204" pitchFamily="49" charset="0"/>
              </a:rPr>
              <a:t>%p</a:t>
            </a:r>
            <a:r>
              <a:rPr lang="en-US" sz="2400" kern="1200" dirty="0">
                <a:solidFill>
                  <a:srgbClr val="000000"/>
                </a:solidFill>
                <a:latin typeface="Arial (Body)"/>
              </a:rPr>
              <a:t> conversion specifier normally outputs addresses as hexadecimal numbers, but this is compiler dependent</a:t>
            </a:r>
            <a:endParaRPr lang="en-US" sz="2400" dirty="0"/>
          </a:p>
        </p:txBody>
      </p:sp>
    </p:spTree>
    <p:extLst>
      <p:ext uri="{BB962C8B-B14F-4D97-AF65-F5344CB8AC3E}">
        <p14:creationId xmlns:p14="http://schemas.microsoft.com/office/powerpoint/2010/main" val="6132111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(4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Hexadecimal (base 16) numbers consist of the digits 0 through 9 and the letters A through F (these letters are the hexadecimal equivalents of the numbers </a:t>
            </a:r>
            <a:r>
              <a:rPr lang="en-US" altLang="en-US" sz="2400" kern="1200" dirty="0" smtClean="0">
                <a:solidFill>
                  <a:srgbClr val="000000"/>
                </a:solidFill>
                <a:latin typeface="Arial (Body)"/>
                <a:ea typeface="+mn-ea"/>
                <a:cs typeface="+mn-cs"/>
              </a:rPr>
              <a:t>10–15).</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Appendix C, Number Systems, provides an in-depth discussion of the relationships among binary (base 2), octal (base 8), decimal (base 10; standard integers) and hexadecimal </a:t>
            </a:r>
            <a:r>
              <a:rPr lang="en-US" altLang="en-US" sz="2400" kern="1200" dirty="0" smtClean="0">
                <a:solidFill>
                  <a:srgbClr val="000000"/>
                </a:solidFill>
                <a:latin typeface="Arial (Body)"/>
                <a:ea typeface="+mn-ea"/>
                <a:cs typeface="+mn-cs"/>
              </a:rPr>
              <a:t>integers.</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The output shows </a:t>
            </a:r>
            <a:r>
              <a:rPr lang="en-US" altLang="en-US" sz="2400" kern="1200" dirty="0" smtClean="0">
                <a:solidFill>
                  <a:srgbClr val="000000"/>
                </a:solidFill>
                <a:latin typeface="Arial (Body)"/>
                <a:ea typeface="+mn-ea"/>
                <a:cs typeface="+mn-cs"/>
              </a:rPr>
              <a:t>that</a:t>
            </a:r>
            <a:endParaRPr lang="en-US" altLang="en-US" sz="2400" kern="1200" dirty="0">
              <a:solidFill>
                <a:srgbClr val="000000"/>
              </a:solidFill>
              <a:latin typeface="Arial (Body)"/>
              <a:ea typeface="+mn-ea"/>
              <a:cs typeface="+mn-cs"/>
            </a:endParaRPr>
          </a:p>
        </p:txBody>
      </p:sp>
      <p:graphicFrame>
        <p:nvGraphicFramePr>
          <p:cNvPr id="5" name="Object 4" descr="Array, ampersand array and ampersand array left bracket 0 right bracket."/>
          <p:cNvGraphicFramePr>
            <a:graphicFrameLocks noChangeAspect="1"/>
          </p:cNvGraphicFramePr>
          <p:nvPr>
            <p:extLst>
              <p:ext uri="{D42A27DB-BD31-4B8C-83A1-F6EECF244321}">
                <p14:modId xmlns:p14="http://schemas.microsoft.com/office/powerpoint/2010/main" val="4211256875"/>
              </p:ext>
            </p:extLst>
          </p:nvPr>
        </p:nvGraphicFramePr>
        <p:xfrm>
          <a:off x="3827463" y="4641850"/>
          <a:ext cx="4354512" cy="396875"/>
        </p:xfrm>
        <a:graphic>
          <a:graphicData uri="http://schemas.openxmlformats.org/presentationml/2006/ole">
            <mc:AlternateContent xmlns:mc="http://schemas.openxmlformats.org/markup-compatibility/2006">
              <mc:Choice xmlns:v="urn:schemas-microsoft-com:vml" Requires="v">
                <p:oleObj spid="_x0000_s15728" name="Equation" r:id="rId3" imgW="2234880" imgH="203040" progId="Equation.DSMT4">
                  <p:embed/>
                </p:oleObj>
              </mc:Choice>
              <mc:Fallback>
                <p:oleObj name="Equation" r:id="rId3" imgW="2234880" imgH="203040" progId="Equation.DSMT4">
                  <p:embed/>
                  <p:pic>
                    <p:nvPicPr>
                      <p:cNvPr id="0" name=""/>
                      <p:cNvPicPr/>
                      <p:nvPr/>
                    </p:nvPicPr>
                    <p:blipFill>
                      <a:blip r:embed="rId4"/>
                      <a:stretch>
                        <a:fillRect/>
                      </a:stretch>
                    </p:blipFill>
                    <p:spPr>
                      <a:xfrm>
                        <a:off x="3827463" y="4641850"/>
                        <a:ext cx="4354512" cy="396875"/>
                      </a:xfrm>
                      <a:prstGeom prst="rect">
                        <a:avLst/>
                      </a:prstGeom>
                    </p:spPr>
                  </p:pic>
                </p:oleObj>
              </mc:Fallback>
            </mc:AlternateContent>
          </a:graphicData>
        </a:graphic>
      </p:graphicFrame>
      <p:sp>
        <p:nvSpPr>
          <p:cNvPr id="4" name="Text Placeholder 3"/>
          <p:cNvSpPr>
            <a:spLocks noGrp="1"/>
          </p:cNvSpPr>
          <p:nvPr>
            <p:ph type="body" idx="2"/>
          </p:nvPr>
        </p:nvSpPr>
        <p:spPr>
          <a:xfrm>
            <a:off x="800100" y="5028962"/>
            <a:ext cx="5705475" cy="382799"/>
          </a:xfrm>
        </p:spPr>
        <p:txBody>
          <a:bodyPr/>
          <a:lstStyle/>
          <a:p>
            <a:pPr marL="0" indent="0">
              <a:buNone/>
            </a:pPr>
            <a:r>
              <a:rPr lang="en-US" altLang="en-US" sz="2400" kern="1200" dirty="0">
                <a:solidFill>
                  <a:srgbClr val="000000"/>
                </a:solidFill>
                <a:latin typeface="Arial (Body)"/>
              </a:rPr>
              <a:t>have the same value, namely </a:t>
            </a:r>
            <a:r>
              <a:rPr lang="en-US" altLang="en-US" sz="2400" kern="1200" dirty="0">
                <a:solidFill>
                  <a:srgbClr val="000000"/>
                </a:solidFill>
                <a:latin typeface="Consolas" panose="020B0609020204030204" pitchFamily="49" charset="0"/>
              </a:rPr>
              <a:t>0012FF78</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16498675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Performance Tip 6.3</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Passing arrays by reference makes sense for performance reasons. If arrays were passed </a:t>
            </a:r>
            <a:r>
              <a:rPr lang="en-US" sz="2400" dirty="0" smtClean="0">
                <a:latin typeface="+mn-lt"/>
              </a:rPr>
              <a:t>by value</a:t>
            </a:r>
            <a:r>
              <a:rPr lang="en-US" sz="2400" dirty="0">
                <a:latin typeface="+mn-lt"/>
              </a:rPr>
              <a:t>, a </a:t>
            </a:r>
            <a:r>
              <a:rPr lang="en-US" sz="2400" b="1" dirty="0">
                <a:latin typeface="+mn-lt"/>
              </a:rPr>
              <a:t>copy</a:t>
            </a:r>
            <a:r>
              <a:rPr lang="en-US" sz="2400" dirty="0">
                <a:latin typeface="+mn-lt"/>
              </a:rPr>
              <a:t> of each element would be passed. For large, frequently passed arrays, </a:t>
            </a:r>
            <a:r>
              <a:rPr lang="en-US" sz="2400" dirty="0" smtClean="0">
                <a:latin typeface="+mn-lt"/>
              </a:rPr>
              <a:t>this would </a:t>
            </a:r>
            <a:r>
              <a:rPr lang="en-US" sz="2400" dirty="0">
                <a:latin typeface="+mn-lt"/>
              </a:rPr>
              <a:t>be time consuming and would consume storage for the copies of the arrays.</a:t>
            </a:r>
          </a:p>
        </p:txBody>
      </p:sp>
    </p:spTree>
    <p:extLst>
      <p:ext uri="{BB962C8B-B14F-4D97-AF65-F5344CB8AC3E}">
        <p14:creationId xmlns:p14="http://schemas.microsoft.com/office/powerpoint/2010/main" val="2727337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6.12 Array Name </a:t>
            </a:r>
            <a:r>
              <a:rPr lang="en-US" dirty="0" smtClean="0"/>
              <a:t>is </a:t>
            </a:r>
            <a:r>
              <a:rPr lang="en-US" dirty="0"/>
              <a:t>the Same as the Address of the Array's First Element</a:t>
            </a:r>
            <a:endParaRPr lang="en-US" dirty="0">
              <a:latin typeface="Times New Roman" panose="02020603050405020304" pitchFamily="18" charset="0"/>
            </a:endParaRPr>
          </a:p>
        </p:txBody>
      </p:sp>
      <p:pic>
        <p:nvPicPr>
          <p:cNvPr id="3" name="Picture 2" descr="The computer code has 12 lines. The lines read as follows. Line 1. forward slash forward slash F i g period 6 period 12 colon f i g 0 6 underscore 12 period c. Line 2. forward slash forward slash Array name is the same as the address of the array's first element period. Line 3. hash include left angle bracket s t d i o period h right angle bracket. Line 4. blank. Line 5. forward slash forward slash function main begins program execution. Line 6. i n t main left parenthesis void right parenthesis. Line 7. left brace. Line 8, indented once. c h a r array left bracket 5 right bracket semicolon forward slash forward slash define an array of size 5. Line 9. blank. Line 10, indented once. print f left parenthesis double quote array equals percent sign p back slash n ampersand array left bracket 0 right bracket equals percent sign p back slash n ampersand array equals percent sign p back slash n double quote comma. Line 11, indented twice. array comma ampersand array left bracket 0 right bracket comma ampersand array right parenthesis semicolon. Lines 10 and 11 are highlighted. Line 12. right brace. Double forward slashes and comments are in green text. hash include, I n t, void, and char are in blue text. integers and double quotes plus characters within are in cyan text. Lines 10 and 11 are highlighted. Code output has 3 lines. The lines reads as follows. Line 1. array equals 0 0 3 1 F 9 3 0. Line 2. ampersand array left bracket 0 right bracket equals 0 0 3 1 F 9 3 0. Line 3. ampersand array equals 0 0 3 1 F 9 3 0."/>
          <p:cNvPicPr>
            <a:picLocks noChangeAspect="1"/>
          </p:cNvPicPr>
          <p:nvPr/>
        </p:nvPicPr>
        <p:blipFill>
          <a:blip r:embed="rId2"/>
          <a:stretch>
            <a:fillRect/>
          </a:stretch>
        </p:blipFill>
        <p:spPr>
          <a:xfrm>
            <a:off x="700463" y="1916191"/>
            <a:ext cx="7743075" cy="3638704"/>
          </a:xfrm>
          <a:prstGeom prst="rect">
            <a:avLst/>
          </a:prstGeom>
        </p:spPr>
      </p:pic>
    </p:spTree>
    <p:extLst>
      <p:ext uri="{BB962C8B-B14F-4D97-AF65-F5344CB8AC3E}">
        <p14:creationId xmlns:p14="http://schemas.microsoft.com/office/powerpoint/2010/main" val="10672044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6.2</a:t>
            </a:r>
          </a:p>
        </p:txBody>
      </p:sp>
      <p:sp>
        <p:nvSpPr>
          <p:cNvPr id="5" name="Text Placeholder 4"/>
          <p:cNvSpPr>
            <a:spLocks noGrp="1"/>
          </p:cNvSpPr>
          <p:nvPr>
            <p:ph type="body" idx="1"/>
          </p:nvPr>
        </p:nvSpPr>
        <p:spPr/>
        <p:txBody>
          <a:bodyPr/>
          <a:lstStyle/>
          <a:p>
            <a:pPr marL="0" indent="0">
              <a:buNone/>
            </a:pPr>
            <a:r>
              <a:rPr lang="en-US" sz="2400" dirty="0">
                <a:latin typeface="+mn-lt"/>
              </a:rPr>
              <a:t>It’s possible to pass an array by value (by placing it in a </a:t>
            </a:r>
            <a:r>
              <a:rPr lang="en-US" sz="2400" dirty="0">
                <a:latin typeface="Consolas" panose="020B0609020204030204" pitchFamily="49" charset="0"/>
              </a:rPr>
              <a:t>struct</a:t>
            </a:r>
            <a:r>
              <a:rPr lang="en-US" sz="2400" dirty="0">
                <a:latin typeface="+mn-lt"/>
              </a:rPr>
              <a:t> as we explain </a:t>
            </a:r>
            <a:r>
              <a:rPr lang="en-US" sz="2400" dirty="0" smtClean="0">
                <a:latin typeface="+mn-lt"/>
              </a:rPr>
              <a:t>in Chapter </a:t>
            </a:r>
            <a:r>
              <a:rPr lang="en-US" sz="2400" dirty="0">
                <a:latin typeface="+mn-lt"/>
              </a:rPr>
              <a:t>10, C Structures, Unions, Bit </a:t>
            </a:r>
            <a:r>
              <a:rPr lang="en-US" sz="2400" dirty="0" smtClean="0">
                <a:latin typeface="+mn-lt"/>
              </a:rPr>
              <a:t>Manipulation </a:t>
            </a:r>
            <a:r>
              <a:rPr lang="en-US" sz="2400" dirty="0">
                <a:latin typeface="+mn-lt"/>
              </a:rPr>
              <a:t>and Enumerations).</a:t>
            </a:r>
          </a:p>
        </p:txBody>
      </p:sp>
    </p:spTree>
    <p:extLst>
      <p:ext uri="{BB962C8B-B14F-4D97-AF65-F5344CB8AC3E}">
        <p14:creationId xmlns:p14="http://schemas.microsoft.com/office/powerpoint/2010/main" val="9691158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(5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08705"/>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Although entire arrays are passed by reference, individual array elements are passed by value exactly as simple variables </a:t>
            </a:r>
            <a:r>
              <a:rPr lang="en-US" altLang="en-US" sz="2200" kern="1200" dirty="0" smtClean="0">
                <a:solidFill>
                  <a:srgbClr val="000000"/>
                </a:solidFill>
                <a:latin typeface="Arial (Body)"/>
                <a:ea typeface="+mn-ea"/>
                <a:cs typeface="+mn-cs"/>
              </a:rPr>
              <a:t>are.</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Such simple single pieces of data (such as individual </a:t>
            </a:r>
            <a:r>
              <a:rPr lang="en-US" altLang="en-US" sz="2200" kern="1200" dirty="0">
                <a:solidFill>
                  <a:srgbClr val="000000"/>
                </a:solidFill>
                <a:latin typeface="Consolas" panose="020B0609020204030204" pitchFamily="49" charset="0"/>
                <a:ea typeface="+mn-ea"/>
                <a:cs typeface="+mn-cs"/>
              </a:rPr>
              <a:t>ints</a:t>
            </a:r>
            <a:r>
              <a:rPr lang="en-US" altLang="en-US" sz="2200" kern="1200" dirty="0">
                <a:solidFill>
                  <a:srgbClr val="000000"/>
                </a:solidFill>
                <a:latin typeface="Arial (Body)"/>
                <a:ea typeface="+mn-ea"/>
                <a:cs typeface="+mn-cs"/>
              </a:rPr>
              <a:t>, </a:t>
            </a:r>
            <a:r>
              <a:rPr lang="en-US" altLang="en-US" sz="2200" kern="1200" dirty="0">
                <a:solidFill>
                  <a:srgbClr val="000000"/>
                </a:solidFill>
                <a:latin typeface="Consolas" panose="020B0609020204030204" pitchFamily="49" charset="0"/>
                <a:ea typeface="+mn-ea"/>
                <a:cs typeface="+mn-cs"/>
              </a:rPr>
              <a:t>floats</a:t>
            </a:r>
            <a:r>
              <a:rPr lang="en-US" altLang="en-US" sz="2200" kern="1200" dirty="0">
                <a:solidFill>
                  <a:srgbClr val="000000"/>
                </a:solidFill>
                <a:latin typeface="Arial (Body)"/>
                <a:ea typeface="+mn-ea"/>
                <a:cs typeface="+mn-cs"/>
              </a:rPr>
              <a:t> and </a:t>
            </a:r>
            <a:r>
              <a:rPr lang="en-US" altLang="en-US" sz="2200" kern="1200" dirty="0">
                <a:solidFill>
                  <a:srgbClr val="000000"/>
                </a:solidFill>
                <a:latin typeface="Consolas" panose="020B0609020204030204" pitchFamily="49" charset="0"/>
                <a:ea typeface="+mn-ea"/>
                <a:cs typeface="+mn-cs"/>
              </a:rPr>
              <a:t>chars</a:t>
            </a:r>
            <a:r>
              <a:rPr lang="en-US" altLang="en-US" sz="2200" kern="1200" dirty="0">
                <a:solidFill>
                  <a:srgbClr val="000000"/>
                </a:solidFill>
                <a:latin typeface="Arial (Body)"/>
                <a:ea typeface="+mn-ea"/>
                <a:cs typeface="+mn-cs"/>
              </a:rPr>
              <a:t>) are called </a:t>
            </a:r>
            <a:r>
              <a:rPr lang="en-US" altLang="en-US" sz="2200" b="1" kern="1200" dirty="0" smtClean="0">
                <a:solidFill>
                  <a:srgbClr val="000000"/>
                </a:solidFill>
                <a:latin typeface="Arial (Body)"/>
                <a:ea typeface="+mn-ea"/>
                <a:cs typeface="+mn-cs"/>
              </a:rPr>
              <a:t>scalars</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To pass an element of an array to a function, use the indexed name of the array element as an argument in the function </a:t>
            </a:r>
            <a:r>
              <a:rPr lang="en-US" altLang="en-US" sz="2200" kern="1200" dirty="0" smtClean="0">
                <a:solidFill>
                  <a:srgbClr val="000000"/>
                </a:solidFill>
                <a:latin typeface="Arial (Body)"/>
                <a:ea typeface="+mn-ea"/>
                <a:cs typeface="+mn-cs"/>
              </a:rPr>
              <a:t>call.</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In Chapter 7, we show how to pass scalars (i.e., individual variables and array elements) to functions by </a:t>
            </a:r>
            <a:r>
              <a:rPr lang="en-US" altLang="en-US" sz="2200" kern="1200" dirty="0" smtClean="0">
                <a:solidFill>
                  <a:srgbClr val="000000"/>
                </a:solidFill>
                <a:latin typeface="Arial (Body)"/>
                <a:ea typeface="+mn-ea"/>
                <a:cs typeface="+mn-cs"/>
              </a:rPr>
              <a:t>reference.</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7953022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(6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485265"/>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For a function to receive an array through a function call, the function’s parameter list must specify that an array will be </a:t>
            </a:r>
            <a:r>
              <a:rPr lang="en-US" altLang="en-US" sz="2200" kern="1200" dirty="0" smtClean="0">
                <a:solidFill>
                  <a:srgbClr val="000000"/>
                </a:solidFill>
                <a:latin typeface="Arial (Body)"/>
                <a:ea typeface="+mn-ea"/>
                <a:cs typeface="+mn-cs"/>
              </a:rPr>
              <a:t>received.</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For example, the function header for function </a:t>
            </a:r>
            <a:r>
              <a:rPr lang="en-US" altLang="en-US" sz="2200" kern="1200" dirty="0">
                <a:solidFill>
                  <a:srgbClr val="000000"/>
                </a:solidFill>
                <a:latin typeface="Consolas" panose="020B0609020204030204" pitchFamily="49" charset="0"/>
                <a:ea typeface="+mn-ea"/>
                <a:cs typeface="+mn-cs"/>
              </a:rPr>
              <a:t>modifyArray</a:t>
            </a:r>
            <a:r>
              <a:rPr lang="en-US" altLang="en-US" sz="2200" kern="1200" dirty="0">
                <a:solidFill>
                  <a:srgbClr val="000000"/>
                </a:solidFill>
                <a:latin typeface="Arial (Body)"/>
                <a:ea typeface="+mn-ea"/>
                <a:cs typeface="+mn-cs"/>
              </a:rPr>
              <a:t> (that we called earlier in this section) might be written </a:t>
            </a:r>
            <a:r>
              <a:rPr lang="en-US" altLang="en-US" sz="2200" kern="1200" dirty="0" smtClean="0">
                <a:solidFill>
                  <a:srgbClr val="000000"/>
                </a:solidFill>
                <a:latin typeface="Arial (Body)"/>
                <a:ea typeface="+mn-ea"/>
                <a:cs typeface="+mn-cs"/>
              </a:rPr>
              <a:t>as</a:t>
            </a:r>
          </a:p>
          <a:p>
            <a:pPr marL="743001" lvl="1" indent="-284400">
              <a:spcAft>
                <a:spcPct val="0"/>
              </a:spcAft>
            </a:pPr>
            <a:r>
              <a:rPr lang="en-US" altLang="en-US" sz="2200" kern="1200" dirty="0" smtClean="0">
                <a:solidFill>
                  <a:srgbClr val="000000"/>
                </a:solidFill>
                <a:latin typeface="Arial (Body)"/>
                <a:ea typeface="+mn-ea"/>
                <a:cs typeface="+mn-cs"/>
              </a:rPr>
              <a:t> </a:t>
            </a:r>
            <a:endParaRPr lang="en-US" altLang="en-US" sz="2200" kern="1200" dirty="0">
              <a:solidFill>
                <a:srgbClr val="000000"/>
              </a:solidFill>
              <a:latin typeface="Arial (Body)"/>
              <a:ea typeface="+mn-ea"/>
              <a:cs typeface="+mn-cs"/>
            </a:endParaRPr>
          </a:p>
        </p:txBody>
      </p:sp>
      <p:pic>
        <p:nvPicPr>
          <p:cNvPr id="5" name="Picture 4" descr="Void modify Array left parenthesis i n t, b left bracket right bracket comma i n t size. "/>
          <p:cNvPicPr>
            <a:picLocks noChangeAspect="1"/>
          </p:cNvPicPr>
          <p:nvPr/>
        </p:nvPicPr>
        <p:blipFill rotWithShape="1">
          <a:blip r:embed="rId2"/>
          <a:srcRect l="6180" b="12718"/>
          <a:stretch/>
        </p:blipFill>
        <p:spPr>
          <a:xfrm>
            <a:off x="1239382" y="3551776"/>
            <a:ext cx="5644381" cy="518927"/>
          </a:xfrm>
          <a:prstGeom prst="rect">
            <a:avLst/>
          </a:prstGeom>
        </p:spPr>
      </p:pic>
      <p:sp>
        <p:nvSpPr>
          <p:cNvPr id="4" name="Text Placeholder 3"/>
          <p:cNvSpPr>
            <a:spLocks noGrp="1"/>
          </p:cNvSpPr>
          <p:nvPr>
            <p:ph type="body" idx="2"/>
          </p:nvPr>
        </p:nvSpPr>
        <p:spPr>
          <a:xfrm>
            <a:off x="457200" y="4024505"/>
            <a:ext cx="8229600" cy="2163763"/>
          </a:xfrm>
        </p:spPr>
        <p:txBody>
          <a:bodyPr/>
          <a:lstStyle/>
          <a:p>
            <a:pPr lvl="0" indent="0">
              <a:spcAft>
                <a:spcPct val="0"/>
              </a:spcAft>
              <a:buNone/>
              <a:tabLst/>
            </a:pPr>
            <a:r>
              <a:rPr lang="en-US" altLang="en-US" sz="2200" kern="1200" dirty="0" smtClean="0">
                <a:solidFill>
                  <a:srgbClr val="000000"/>
                </a:solidFill>
                <a:latin typeface="Arial (Body)"/>
              </a:rPr>
              <a:t>indicating </a:t>
            </a:r>
            <a:r>
              <a:rPr lang="en-US" altLang="en-US" sz="2200" kern="1200" dirty="0">
                <a:solidFill>
                  <a:srgbClr val="000000"/>
                </a:solidFill>
                <a:latin typeface="Arial (Body)"/>
              </a:rPr>
              <a:t>that </a:t>
            </a:r>
            <a:r>
              <a:rPr lang="en-US" altLang="en-US" sz="2200" kern="1200" dirty="0" smtClean="0">
                <a:solidFill>
                  <a:srgbClr val="000000"/>
                </a:solidFill>
                <a:latin typeface="Consolas" panose="020B0609020204030204" pitchFamily="49" charset="0"/>
              </a:rPr>
              <a:t>modifyArray</a:t>
            </a:r>
            <a:r>
              <a:rPr lang="en-US" altLang="en-US" sz="2200" kern="1200" dirty="0" smtClean="0">
                <a:solidFill>
                  <a:srgbClr val="000000"/>
                </a:solidFill>
                <a:latin typeface="Arial (Body)"/>
              </a:rPr>
              <a:t> </a:t>
            </a:r>
            <a:r>
              <a:rPr lang="en-US" altLang="en-US" sz="2200" kern="1200" dirty="0">
                <a:solidFill>
                  <a:srgbClr val="000000"/>
                </a:solidFill>
                <a:latin typeface="Arial (Body)"/>
              </a:rPr>
              <a:t>expects to receive an array of integers in parameter </a:t>
            </a:r>
            <a:r>
              <a:rPr lang="en-US" altLang="en-US" sz="2200" kern="1200" dirty="0">
                <a:solidFill>
                  <a:srgbClr val="000000"/>
                </a:solidFill>
                <a:latin typeface="Consolas" panose="020B0609020204030204" pitchFamily="49" charset="0"/>
              </a:rPr>
              <a:t>b</a:t>
            </a:r>
            <a:r>
              <a:rPr lang="en-US" altLang="en-US" sz="2200" kern="1200" dirty="0">
                <a:solidFill>
                  <a:srgbClr val="000000"/>
                </a:solidFill>
                <a:latin typeface="Arial (Body)"/>
              </a:rPr>
              <a:t> and the number of array elements in parameter </a:t>
            </a:r>
            <a:r>
              <a:rPr lang="en-US" altLang="en-US" sz="2200" kern="1200" dirty="0">
                <a:solidFill>
                  <a:srgbClr val="000000"/>
                </a:solidFill>
                <a:latin typeface="Consolas" panose="020B0609020204030204" pitchFamily="49" charset="0"/>
              </a:rPr>
              <a:t>size</a:t>
            </a:r>
            <a:r>
              <a:rPr lang="en-US" altLang="en-US" sz="2200" kern="1200" dirty="0">
                <a:solidFill>
                  <a:srgbClr val="000000"/>
                </a:solidFill>
                <a:latin typeface="Arial (Body)"/>
              </a:rPr>
              <a:t>.</a:t>
            </a:r>
          </a:p>
          <a:p>
            <a:pPr marL="255651" lvl="0" indent="-255651">
              <a:spcAft>
                <a:spcPct val="0"/>
              </a:spcAft>
              <a:tabLst/>
            </a:pPr>
            <a:r>
              <a:rPr lang="en-US" altLang="en-US" sz="2200" kern="1200" dirty="0">
                <a:solidFill>
                  <a:srgbClr val="000000"/>
                </a:solidFill>
                <a:latin typeface="Arial (Body)"/>
              </a:rPr>
              <a:t>The size of the array is not required between the array brackets</a:t>
            </a:r>
            <a:r>
              <a:rPr lang="en-US" altLang="en-US" sz="2200" kern="1200" dirty="0" smtClean="0">
                <a:solidFill>
                  <a:srgbClr val="000000"/>
                </a:solidFill>
                <a:latin typeface="Arial (Body)"/>
              </a:rPr>
              <a:t>.</a:t>
            </a:r>
            <a:endParaRPr lang="en-US" dirty="0"/>
          </a:p>
        </p:txBody>
      </p:sp>
    </p:spTree>
    <p:extLst>
      <p:ext uri="{BB962C8B-B14F-4D97-AF65-F5344CB8AC3E}">
        <p14:creationId xmlns:p14="http://schemas.microsoft.com/office/powerpoint/2010/main" val="13696047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6.2 Arrays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An array is a group of </a:t>
            </a:r>
            <a:r>
              <a:rPr lang="en-US" altLang="en-US" sz="2400" b="1" kern="1200" dirty="0">
                <a:solidFill>
                  <a:srgbClr val="000000"/>
                </a:solidFill>
                <a:latin typeface="Arial (Body)"/>
                <a:ea typeface="+mn-ea"/>
                <a:cs typeface="+mn-cs"/>
              </a:rPr>
              <a:t>contiguous</a:t>
            </a:r>
            <a:r>
              <a:rPr lang="en-US" altLang="en-US" sz="2400" kern="1200" dirty="0">
                <a:solidFill>
                  <a:srgbClr val="000000"/>
                </a:solidFill>
                <a:latin typeface="Arial (Body)"/>
                <a:ea typeface="+mn-ea"/>
                <a:cs typeface="+mn-cs"/>
              </a:rPr>
              <a:t> memory locations that all have the </a:t>
            </a:r>
            <a:r>
              <a:rPr lang="en-US" altLang="en-US" sz="2400" b="1" kern="1200" dirty="0">
                <a:solidFill>
                  <a:srgbClr val="000000"/>
                </a:solidFill>
                <a:latin typeface="Arial (Body)"/>
                <a:ea typeface="+mn-ea"/>
                <a:cs typeface="+mn-cs"/>
              </a:rPr>
              <a:t>same </a:t>
            </a:r>
            <a:r>
              <a:rPr lang="en-US" altLang="en-US" sz="2400" b="1" kern="1200" dirty="0" smtClean="0">
                <a:solidFill>
                  <a:srgbClr val="000000"/>
                </a:solidFill>
                <a:latin typeface="Arial (Body)"/>
                <a:ea typeface="+mn-ea"/>
                <a:cs typeface="+mn-cs"/>
              </a:rPr>
              <a:t>type</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To refer to a particular location or element in the array, we specify the array’s name and the </a:t>
            </a:r>
            <a:r>
              <a:rPr lang="en-US" altLang="en-US" sz="2400" b="1" kern="1200" dirty="0">
                <a:solidFill>
                  <a:srgbClr val="000000"/>
                </a:solidFill>
                <a:latin typeface="Arial (Body)"/>
                <a:ea typeface="+mn-ea"/>
                <a:cs typeface="+mn-cs"/>
              </a:rPr>
              <a:t>position number</a:t>
            </a:r>
            <a:r>
              <a:rPr lang="en-US" altLang="en-US" sz="2400" kern="1200" dirty="0">
                <a:solidFill>
                  <a:srgbClr val="000000"/>
                </a:solidFill>
                <a:latin typeface="Arial (Body)"/>
                <a:ea typeface="+mn-ea"/>
                <a:cs typeface="+mn-cs"/>
              </a:rPr>
              <a:t> of the particular element in the array.</a:t>
            </a:r>
          </a:p>
          <a:p>
            <a:pPr marL="255651" lvl="0" indent="-255651">
              <a:spcAft>
                <a:spcPct val="0"/>
              </a:spcAft>
              <a:tabLst/>
            </a:pPr>
            <a:r>
              <a:rPr lang="en-US" altLang="en-US" sz="2400" kern="1200" dirty="0">
                <a:solidFill>
                  <a:srgbClr val="000000"/>
                </a:solidFill>
                <a:latin typeface="Arial (Body)"/>
                <a:ea typeface="+mn-ea"/>
                <a:cs typeface="+mn-cs"/>
              </a:rPr>
              <a:t>Figure 6.1 shows an integer array called </a:t>
            </a:r>
            <a:r>
              <a:rPr lang="en-US" altLang="en-US" sz="2400" kern="1200" dirty="0">
                <a:solidFill>
                  <a:srgbClr val="000000"/>
                </a:solidFill>
                <a:latin typeface="Consolas" panose="020B0609020204030204" pitchFamily="49" charset="0"/>
                <a:ea typeface="+mn-ea"/>
                <a:cs typeface="+mn-cs"/>
              </a:rPr>
              <a:t>c</a:t>
            </a:r>
            <a:r>
              <a:rPr lang="en-US" altLang="en-US" sz="2400" kern="1200" dirty="0">
                <a:solidFill>
                  <a:srgbClr val="000000"/>
                </a:solidFill>
                <a:latin typeface="Arial (Body)"/>
                <a:ea typeface="+mn-ea"/>
                <a:cs typeface="+mn-cs"/>
              </a:rPr>
              <a:t>, containing 12 </a:t>
            </a:r>
            <a:r>
              <a:rPr lang="en-US" altLang="en-US" sz="2400" b="1" kern="1200" dirty="0" smtClean="0">
                <a:solidFill>
                  <a:srgbClr val="000000"/>
                </a:solidFill>
                <a:latin typeface="Arial (Body)"/>
                <a:ea typeface="+mn-ea"/>
                <a:cs typeface="+mn-cs"/>
              </a:rPr>
              <a:t>elements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Any one of these elements may be referred to by giving the array’s name followed by the </a:t>
            </a:r>
            <a:r>
              <a:rPr lang="en-US" altLang="en-US" sz="2400" b="1" kern="1200" dirty="0">
                <a:solidFill>
                  <a:srgbClr val="000000"/>
                </a:solidFill>
                <a:latin typeface="Arial (Body)"/>
                <a:ea typeface="+mn-ea"/>
                <a:cs typeface="+mn-cs"/>
              </a:rPr>
              <a:t>position number</a:t>
            </a:r>
            <a:r>
              <a:rPr lang="en-US" altLang="en-US" sz="2400" kern="1200" dirty="0">
                <a:solidFill>
                  <a:srgbClr val="000000"/>
                </a:solidFill>
                <a:latin typeface="Arial (Body)"/>
                <a:ea typeface="+mn-ea"/>
                <a:cs typeface="+mn-cs"/>
              </a:rPr>
              <a:t> of the particular element in square brackets </a:t>
            </a:r>
            <a:r>
              <a:rPr lang="en-US" altLang="en-US" sz="2400" kern="1200" dirty="0" smtClean="0">
                <a:solidFill>
                  <a:srgbClr val="000000"/>
                </a:solidFill>
                <a:latin typeface="Arial (Body)"/>
                <a:ea typeface="+mn-ea"/>
                <a:cs typeface="+mn-cs"/>
              </a:rPr>
              <a:t>(</a:t>
            </a:r>
            <a:r>
              <a:rPr lang="en-US" altLang="en-US" sz="2400" kern="1200" dirty="0" smtClean="0">
                <a:solidFill>
                  <a:srgbClr val="000000"/>
                </a:solidFill>
                <a:latin typeface="Consolas" panose="020B0609020204030204" pitchFamily="49" charset="0"/>
                <a:ea typeface="+mn-ea"/>
                <a:cs typeface="+mn-cs"/>
              </a:rPr>
              <a:t>[]</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9189512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(7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tabLst/>
            </a:pPr>
            <a:r>
              <a:rPr lang="en-US" altLang="en-US" sz="2400" kern="1200" dirty="0">
                <a:solidFill>
                  <a:srgbClr val="000000"/>
                </a:solidFill>
                <a:latin typeface="Arial (Body)"/>
                <a:ea typeface="+mn-ea"/>
                <a:cs typeface="+mn-cs"/>
              </a:rPr>
              <a:t>If it’s included, the compiler checks that it’s greater than zero, then ignores </a:t>
            </a:r>
            <a:r>
              <a:rPr lang="en-US" altLang="en-US" sz="2400" kern="1200" dirty="0" smtClean="0">
                <a:solidFill>
                  <a:srgbClr val="000000"/>
                </a:solidFill>
                <a:latin typeface="Arial (Body)"/>
                <a:ea typeface="+mn-ea"/>
                <a:cs typeface="+mn-cs"/>
              </a:rPr>
              <a:t>it.</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a:solidFill>
                  <a:srgbClr val="000000"/>
                </a:solidFill>
                <a:latin typeface="Arial (Body)"/>
                <a:ea typeface="+mn-ea"/>
                <a:cs typeface="+mn-cs"/>
              </a:rPr>
              <a:t>Specifying a negative size is a compilation </a:t>
            </a:r>
            <a:r>
              <a:rPr lang="en-US" altLang="en-US" sz="2400" kern="1200" dirty="0" smtClean="0">
                <a:solidFill>
                  <a:srgbClr val="000000"/>
                </a:solidFill>
                <a:latin typeface="Arial (Body)"/>
                <a:ea typeface="+mn-ea"/>
                <a:cs typeface="+mn-cs"/>
              </a:rPr>
              <a:t>error.</a:t>
            </a:r>
            <a:endParaRPr lang="en-US" altLang="en-US" sz="2400" kern="1200" dirty="0">
              <a:solidFill>
                <a:srgbClr val="000000"/>
              </a:solidFill>
              <a:latin typeface="Arial (Body)"/>
              <a:ea typeface="+mn-ea"/>
              <a:cs typeface="+mn-cs"/>
            </a:endParaRPr>
          </a:p>
          <a:p>
            <a:pPr marL="255651" lvl="0" indent="-255651">
              <a:spcAft>
                <a:spcPct val="0"/>
              </a:spcAft>
              <a:tabLst/>
            </a:pPr>
            <a:r>
              <a:rPr lang="en-US" altLang="en-US" sz="2400" kern="1200" dirty="0" smtClean="0">
                <a:solidFill>
                  <a:srgbClr val="000000"/>
                </a:solidFill>
                <a:latin typeface="Arial (Body)"/>
                <a:ea typeface="+mn-ea"/>
                <a:cs typeface="+mn-cs"/>
              </a:rPr>
              <a:t>Because arrays are automatically passed by reference, when the called function uses the array name </a:t>
            </a:r>
            <a:r>
              <a:rPr lang="en-US" altLang="en-US" sz="2400" kern="1200" dirty="0" smtClean="0">
                <a:solidFill>
                  <a:srgbClr val="000000"/>
                </a:solidFill>
                <a:latin typeface="Consolas" panose="020B0609020204030204" pitchFamily="49" charset="0"/>
                <a:ea typeface="+mn-ea"/>
                <a:cs typeface="+mn-cs"/>
              </a:rPr>
              <a:t>b</a:t>
            </a:r>
            <a:r>
              <a:rPr lang="en-US" altLang="en-US" sz="2400" kern="1200" dirty="0" smtClean="0">
                <a:solidFill>
                  <a:srgbClr val="000000"/>
                </a:solidFill>
                <a:latin typeface="Arial (Body)"/>
                <a:ea typeface="+mn-ea"/>
                <a:cs typeface="+mn-cs"/>
              </a:rPr>
              <a:t>, it will be referring to the array in the caller (array </a:t>
            </a:r>
            <a:r>
              <a:rPr lang="en-US" altLang="en-US" sz="2400" kern="1200" dirty="0" smtClean="0">
                <a:solidFill>
                  <a:srgbClr val="000000"/>
                </a:solidFill>
                <a:latin typeface="Consolas" panose="020B0609020204030204" pitchFamily="49" charset="0"/>
                <a:ea typeface="+mn-ea"/>
                <a:cs typeface="+mn-cs"/>
              </a:rPr>
              <a:t>hourly</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Temperatures</a:t>
            </a:r>
            <a:r>
              <a:rPr lang="en-US" altLang="en-US" sz="2400" kern="1200" dirty="0" smtClean="0">
                <a:solidFill>
                  <a:srgbClr val="000000"/>
                </a:solidFill>
                <a:latin typeface="Arial (Body)"/>
                <a:ea typeface="+mn-ea"/>
                <a:cs typeface="+mn-cs"/>
              </a:rPr>
              <a:t> in the preceding call).</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537868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(8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marL="0" lvl="0" indent="0">
              <a:spcAft>
                <a:spcPct val="0"/>
              </a:spcAft>
              <a:buNone/>
              <a:tabLst/>
              <a:defRPr/>
            </a:pPr>
            <a:r>
              <a:rPr lang="en-US" sz="2400" b="1" kern="1200" dirty="0" smtClean="0">
                <a:solidFill>
                  <a:srgbClr val="000000"/>
                </a:solidFill>
                <a:latin typeface="Arial (Body)"/>
                <a:ea typeface="+mn-ea"/>
                <a:cs typeface="+mn-cs"/>
              </a:rPr>
              <a:t>Difference Between Passing an Entire Array and Passing an Array Element</a:t>
            </a:r>
          </a:p>
          <a:p>
            <a:pPr marL="255651" lvl="0" indent="-255651">
              <a:spcAft>
                <a:spcPct val="0"/>
              </a:spcAft>
              <a:tabLst/>
              <a:defRPr/>
            </a:pPr>
            <a:r>
              <a:rPr lang="en-US" sz="2400" kern="1200" dirty="0" smtClean="0">
                <a:solidFill>
                  <a:srgbClr val="000000"/>
                </a:solidFill>
                <a:latin typeface="Arial (Body)"/>
                <a:ea typeface="+mn-ea"/>
                <a:cs typeface="+mn-cs"/>
              </a:rPr>
              <a:t>Figure 6.13 (see slide 94) demonstrates the difference between passing an entire array and passing an array element.</a:t>
            </a:r>
          </a:p>
          <a:p>
            <a:pPr marL="255651" lvl="0" indent="-255651">
              <a:spcAft>
                <a:spcPct val="0"/>
              </a:spcAft>
              <a:tabLst/>
              <a:defRPr/>
            </a:pPr>
            <a:r>
              <a:rPr lang="en-US" sz="2400" kern="1200" dirty="0" smtClean="0">
                <a:solidFill>
                  <a:srgbClr val="000000"/>
                </a:solidFill>
                <a:latin typeface="Arial (Body)"/>
                <a:ea typeface="+mn-ea"/>
                <a:cs typeface="+mn-cs"/>
              </a:rPr>
              <a:t>The program first prints the five elements of integer array </a:t>
            </a:r>
            <a:r>
              <a:rPr lang="en-US" sz="2400" kern="1200" dirty="0" smtClean="0">
                <a:solidFill>
                  <a:srgbClr val="000000"/>
                </a:solidFill>
                <a:latin typeface="Consolas" panose="020B0609020204030204" pitchFamily="49" charset="0"/>
                <a:ea typeface="+mn-ea"/>
                <a:cs typeface="+mn-cs"/>
              </a:rPr>
              <a:t>a</a:t>
            </a:r>
            <a:r>
              <a:rPr lang="en-US" sz="2400" kern="1200" dirty="0" smtClean="0">
                <a:solidFill>
                  <a:srgbClr val="000000"/>
                </a:solidFill>
                <a:latin typeface="Arial (Body)"/>
                <a:ea typeface="+mn-ea"/>
                <a:cs typeface="+mn-cs"/>
              </a:rPr>
              <a:t>.</a:t>
            </a:r>
          </a:p>
          <a:p>
            <a:pPr marL="255651" lvl="0" indent="-255651">
              <a:spcAft>
                <a:spcPct val="0"/>
              </a:spcAft>
              <a:tabLst/>
              <a:defRPr/>
            </a:pPr>
            <a:r>
              <a:rPr lang="en-US" sz="2400" kern="1200" dirty="0" smtClean="0">
                <a:solidFill>
                  <a:srgbClr val="000000"/>
                </a:solidFill>
                <a:latin typeface="Arial (Body)"/>
                <a:ea typeface="+mn-ea"/>
                <a:cs typeface="+mn-cs"/>
              </a:rPr>
              <a:t>Next, </a:t>
            </a:r>
            <a:r>
              <a:rPr lang="en-US" sz="2400" kern="1200" dirty="0" smtClean="0">
                <a:solidFill>
                  <a:srgbClr val="000000"/>
                </a:solidFill>
                <a:latin typeface="Consolas" panose="020B0609020204030204" pitchFamily="49" charset="0"/>
                <a:ea typeface="+mn-ea"/>
                <a:cs typeface="+mn-cs"/>
              </a:rPr>
              <a:t>a</a:t>
            </a:r>
            <a:r>
              <a:rPr lang="en-US" sz="2400" kern="1200" dirty="0" smtClean="0">
                <a:solidFill>
                  <a:srgbClr val="000000"/>
                </a:solidFill>
                <a:latin typeface="Arial (Body)"/>
                <a:ea typeface="+mn-ea"/>
                <a:cs typeface="+mn-cs"/>
              </a:rPr>
              <a:t> and its size are passed to function </a:t>
            </a:r>
            <a:r>
              <a:rPr lang="en-US" sz="2400" kern="1200" dirty="0" smtClean="0">
                <a:solidFill>
                  <a:srgbClr val="000000"/>
                </a:solidFill>
                <a:latin typeface="Consolas" panose="020B0609020204030204" pitchFamily="49" charset="0"/>
                <a:ea typeface="+mn-ea"/>
                <a:cs typeface="+mn-cs"/>
              </a:rPr>
              <a:t>modifyArray</a:t>
            </a:r>
            <a:r>
              <a:rPr lang="en-US" sz="2400" kern="1200" dirty="0" smtClean="0">
                <a:solidFill>
                  <a:srgbClr val="000000"/>
                </a:solidFill>
                <a:latin typeface="Arial (Body)"/>
                <a:ea typeface="+mn-ea"/>
                <a:cs typeface="+mn-cs"/>
              </a:rPr>
              <a:t>, where each of </a:t>
            </a:r>
            <a:r>
              <a:rPr lang="en-US" sz="2400" kern="1200" dirty="0" smtClean="0">
                <a:solidFill>
                  <a:srgbClr val="000000"/>
                </a:solidFill>
                <a:latin typeface="Consolas" panose="020B0609020204030204" pitchFamily="49" charset="0"/>
                <a:ea typeface="+mn-ea"/>
                <a:cs typeface="+mn-cs"/>
              </a:rPr>
              <a:t>a</a:t>
            </a:r>
            <a:r>
              <a:rPr lang="en-US" sz="2400" kern="1200" dirty="0" smtClean="0">
                <a:solidFill>
                  <a:srgbClr val="000000"/>
                </a:solidFill>
                <a:latin typeface="Arial (Body)"/>
                <a:ea typeface="+mn-ea"/>
                <a:cs typeface="+mn-cs"/>
              </a:rPr>
              <a:t>’s elements is multiplied by 2.</a:t>
            </a:r>
          </a:p>
          <a:p>
            <a:pPr marL="255651" lvl="0" indent="-255651">
              <a:spcAft>
                <a:spcPct val="0"/>
              </a:spcAft>
              <a:tabLst/>
              <a:defRPr/>
            </a:pPr>
            <a:r>
              <a:rPr lang="en-US" sz="2400" kern="1200" dirty="0" smtClean="0">
                <a:solidFill>
                  <a:srgbClr val="000000"/>
                </a:solidFill>
                <a:latin typeface="Arial (Body)"/>
                <a:ea typeface="+mn-ea"/>
                <a:cs typeface="+mn-cs"/>
              </a:rPr>
              <a:t>Then </a:t>
            </a:r>
            <a:r>
              <a:rPr lang="en-US" sz="2400" kern="1200" dirty="0" smtClean="0">
                <a:solidFill>
                  <a:srgbClr val="000000"/>
                </a:solidFill>
                <a:latin typeface="Consolas" panose="020B0609020204030204" pitchFamily="49" charset="0"/>
                <a:ea typeface="+mn-ea"/>
                <a:cs typeface="+mn-cs"/>
              </a:rPr>
              <a:t>a</a:t>
            </a:r>
            <a:r>
              <a:rPr lang="en-US" sz="2400" kern="1200" dirty="0" smtClean="0">
                <a:solidFill>
                  <a:srgbClr val="000000"/>
                </a:solidFill>
                <a:latin typeface="Arial (Body)"/>
                <a:ea typeface="+mn-ea"/>
                <a:cs typeface="+mn-cs"/>
              </a:rPr>
              <a:t> is reprinted in </a:t>
            </a:r>
            <a:r>
              <a:rPr lang="en-US" sz="2400" kern="1200" dirty="0" smtClean="0">
                <a:solidFill>
                  <a:srgbClr val="000000"/>
                </a:solidFill>
                <a:latin typeface="Consolas" panose="020B0609020204030204" pitchFamily="49" charset="0"/>
                <a:ea typeface="+mn-ea"/>
                <a:cs typeface="+mn-cs"/>
              </a:rPr>
              <a:t>main</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6275441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latin typeface="Times New Roman" panose="02020603050405020304" pitchFamily="18" charset="0"/>
              </a:rPr>
              <a:t>6.7 Passing Arrays to Functions </a:t>
            </a:r>
            <a:r>
              <a:rPr lang="en-US" sz="2000" b="0" kern="1200" dirty="0">
                <a:latin typeface="Times New Roman" panose="02020603050405020304" pitchFamily="18" charset="0"/>
              </a:rPr>
              <a:t>(9 of 11)</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As the output shows, the elements of </a:t>
            </a:r>
            <a:r>
              <a:rPr lang="en-US" altLang="en-US" sz="2400" dirty="0">
                <a:solidFill>
                  <a:srgbClr val="000000"/>
                </a:solidFill>
                <a:latin typeface="Consolas" panose="020B0609020204030204" pitchFamily="49" charset="0"/>
              </a:rPr>
              <a:t>a</a:t>
            </a:r>
            <a:r>
              <a:rPr lang="en-US" altLang="en-US" sz="2400" dirty="0">
                <a:solidFill>
                  <a:srgbClr val="000000"/>
                </a:solidFill>
                <a:latin typeface="+mn-lt"/>
              </a:rPr>
              <a:t> are indeed modified by </a:t>
            </a:r>
            <a:r>
              <a:rPr lang="en-US" altLang="en-US" sz="2400" dirty="0">
                <a:solidFill>
                  <a:srgbClr val="000000"/>
                </a:solidFill>
                <a:latin typeface="Consolas" panose="020B0609020204030204" pitchFamily="49" charset="0"/>
              </a:rPr>
              <a:t>modifyArray</a:t>
            </a:r>
            <a:r>
              <a:rPr lang="en-US" altLang="en-US" sz="2400" dirty="0">
                <a:solidFill>
                  <a:srgbClr val="000000"/>
                </a:solidFill>
                <a:latin typeface="+mn-lt"/>
              </a:rPr>
              <a:t>. </a:t>
            </a:r>
          </a:p>
          <a:p>
            <a:pPr eaLnBrk="1" hangingPunct="1"/>
            <a:r>
              <a:rPr lang="en-US" altLang="en-US" sz="2400" dirty="0">
                <a:solidFill>
                  <a:srgbClr val="000000"/>
                </a:solidFill>
                <a:latin typeface="+mn-lt"/>
              </a:rPr>
              <a:t>Now the program prints the value of </a:t>
            </a:r>
            <a:r>
              <a:rPr lang="en-US" altLang="en-US" sz="2400" dirty="0">
                <a:solidFill>
                  <a:srgbClr val="000000"/>
                </a:solidFill>
                <a:latin typeface="Consolas" panose="020B0609020204030204" pitchFamily="49" charset="0"/>
              </a:rPr>
              <a:t>a[3]</a:t>
            </a:r>
            <a:r>
              <a:rPr lang="en-US" altLang="en-US" sz="2400" dirty="0">
                <a:solidFill>
                  <a:srgbClr val="000000"/>
                </a:solidFill>
                <a:latin typeface="+mn-lt"/>
              </a:rPr>
              <a:t> and passes it to function </a:t>
            </a:r>
            <a:r>
              <a:rPr lang="en-US" altLang="en-US" sz="2400" dirty="0">
                <a:solidFill>
                  <a:srgbClr val="000000"/>
                </a:solidFill>
                <a:latin typeface="Consolas" panose="020B0609020204030204" pitchFamily="49" charset="0"/>
              </a:rPr>
              <a:t>modifyElement</a:t>
            </a:r>
            <a:r>
              <a:rPr lang="en-US" altLang="en-US" sz="2400" dirty="0">
                <a:solidFill>
                  <a:srgbClr val="000000"/>
                </a:solidFill>
                <a:latin typeface="+mn-lt"/>
              </a:rPr>
              <a:t>. </a:t>
            </a:r>
          </a:p>
          <a:p>
            <a:pPr eaLnBrk="1" hangingPunct="1"/>
            <a:r>
              <a:rPr lang="en-US" altLang="en-US" sz="2400" dirty="0">
                <a:solidFill>
                  <a:srgbClr val="000000"/>
                </a:solidFill>
                <a:latin typeface="+mn-lt"/>
              </a:rPr>
              <a:t>Function </a:t>
            </a:r>
            <a:r>
              <a:rPr lang="en-US" altLang="en-US" sz="2400" dirty="0">
                <a:solidFill>
                  <a:srgbClr val="000000"/>
                </a:solidFill>
                <a:latin typeface="Consolas" panose="020B0609020204030204" pitchFamily="49" charset="0"/>
              </a:rPr>
              <a:t>modifyElement</a:t>
            </a:r>
            <a:r>
              <a:rPr lang="en-US" altLang="en-US" sz="2400" dirty="0">
                <a:solidFill>
                  <a:srgbClr val="000000"/>
                </a:solidFill>
                <a:latin typeface="+mn-lt"/>
              </a:rPr>
              <a:t> multiplies its argument by 2 and prints the new value. </a:t>
            </a:r>
          </a:p>
          <a:p>
            <a:pPr eaLnBrk="1" hangingPunct="1"/>
            <a:r>
              <a:rPr lang="en-US" altLang="en-US" sz="2400" dirty="0">
                <a:solidFill>
                  <a:srgbClr val="000000"/>
                </a:solidFill>
                <a:latin typeface="+mn-lt"/>
              </a:rPr>
              <a:t>When </a:t>
            </a:r>
            <a:r>
              <a:rPr lang="en-US" altLang="en-US" sz="2400" dirty="0">
                <a:solidFill>
                  <a:srgbClr val="000000"/>
                </a:solidFill>
                <a:latin typeface="Consolas" panose="020B0609020204030204" pitchFamily="49" charset="0"/>
              </a:rPr>
              <a:t>a[3]</a:t>
            </a:r>
            <a:r>
              <a:rPr lang="en-US" altLang="en-US" sz="2400" dirty="0">
                <a:solidFill>
                  <a:srgbClr val="000000"/>
                </a:solidFill>
                <a:latin typeface="+mn-lt"/>
              </a:rPr>
              <a:t> is reprinted in main, it has not been modified, because individual array elements are passed by value. </a:t>
            </a:r>
          </a:p>
        </p:txBody>
      </p:sp>
    </p:spTree>
    <p:extLst>
      <p:ext uri="{BB962C8B-B14F-4D97-AF65-F5344CB8AC3E}">
        <p14:creationId xmlns:p14="http://schemas.microsoft.com/office/powerpoint/2010/main" val="14677933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(10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147259"/>
          </a:xfrm>
        </p:spPr>
        <p:txBody>
          <a:bodyPr wrap="square" lIns="91425" tIns="91425" rIns="91425" bIns="91425">
            <a:spAutoFit/>
          </a:bodyPr>
          <a:lstStyle/>
          <a:p>
            <a:pPr marL="255651" lvl="0" indent="-255651">
              <a:spcAft>
                <a:spcPct val="0"/>
              </a:spcAft>
              <a:tabLst/>
            </a:pPr>
            <a:r>
              <a:rPr lang="en-US" altLang="en-US" sz="2200" kern="1200" dirty="0">
                <a:solidFill>
                  <a:srgbClr val="000000"/>
                </a:solidFill>
                <a:latin typeface="Arial (Body)"/>
                <a:ea typeface="+mn-ea"/>
                <a:cs typeface="+mn-cs"/>
              </a:rPr>
              <a:t>There may be situations in your programs in which a function should </a:t>
            </a:r>
            <a:r>
              <a:rPr lang="en-US" altLang="en-US" sz="2200" b="1" kern="1200" dirty="0">
                <a:solidFill>
                  <a:srgbClr val="000000"/>
                </a:solidFill>
                <a:latin typeface="Arial (Body)"/>
                <a:ea typeface="+mn-ea"/>
                <a:cs typeface="+mn-cs"/>
              </a:rPr>
              <a:t>not</a:t>
            </a:r>
            <a:r>
              <a:rPr lang="en-US" altLang="en-US" sz="2200" kern="1200" dirty="0">
                <a:solidFill>
                  <a:srgbClr val="000000"/>
                </a:solidFill>
                <a:latin typeface="Arial (Body)"/>
                <a:ea typeface="+mn-ea"/>
                <a:cs typeface="+mn-cs"/>
              </a:rPr>
              <a:t> be allowed to modify array </a:t>
            </a:r>
            <a:r>
              <a:rPr lang="en-US" altLang="en-US" sz="2200" kern="1200" dirty="0" smtClean="0">
                <a:solidFill>
                  <a:srgbClr val="000000"/>
                </a:solidFill>
                <a:latin typeface="Arial (Body)"/>
                <a:ea typeface="+mn-ea"/>
                <a:cs typeface="+mn-cs"/>
              </a:rPr>
              <a:t>elements.</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C provides the type qualifier </a:t>
            </a:r>
            <a:r>
              <a:rPr lang="en-US" altLang="en-US" sz="2200" b="1" kern="1200" dirty="0">
                <a:solidFill>
                  <a:srgbClr val="000000"/>
                </a:solidFill>
                <a:latin typeface="Arial (Body)"/>
                <a:ea typeface="+mn-ea"/>
                <a:cs typeface="+mn-cs"/>
              </a:rPr>
              <a:t>const</a:t>
            </a:r>
            <a:r>
              <a:rPr lang="en-US" altLang="en-US" sz="2200" kern="1200" dirty="0">
                <a:solidFill>
                  <a:srgbClr val="000000"/>
                </a:solidFill>
                <a:latin typeface="Arial (Body)"/>
                <a:ea typeface="+mn-ea"/>
                <a:cs typeface="+mn-cs"/>
              </a:rPr>
              <a:t> (for “constant”) that can be used to prevent modification of array values in a </a:t>
            </a:r>
            <a:r>
              <a:rPr lang="en-US" altLang="en-US" sz="2200" kern="1200" dirty="0" smtClean="0">
                <a:solidFill>
                  <a:srgbClr val="000000"/>
                </a:solidFill>
                <a:latin typeface="Arial (Body)"/>
                <a:ea typeface="+mn-ea"/>
                <a:cs typeface="+mn-cs"/>
              </a:rPr>
              <a:t>function.</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When an array parameter is preceded by the </a:t>
            </a:r>
            <a:r>
              <a:rPr lang="en-US" altLang="en-US" sz="2200" kern="1200" dirty="0">
                <a:solidFill>
                  <a:srgbClr val="000000"/>
                </a:solidFill>
                <a:latin typeface="Consolas" panose="020B0609020204030204" pitchFamily="49" charset="0"/>
                <a:ea typeface="+mn-ea"/>
                <a:cs typeface="+mn-cs"/>
              </a:rPr>
              <a:t>const</a:t>
            </a:r>
            <a:r>
              <a:rPr lang="en-US" altLang="en-US" sz="2200" kern="1200" dirty="0">
                <a:solidFill>
                  <a:srgbClr val="000000"/>
                </a:solidFill>
                <a:latin typeface="Arial (Body)"/>
                <a:ea typeface="+mn-ea"/>
                <a:cs typeface="+mn-cs"/>
              </a:rPr>
              <a:t> qualifier, the array elements become constant in the function body, and any attempt to modify an element of the array in the function body results in a compile-time </a:t>
            </a:r>
            <a:r>
              <a:rPr lang="en-US" altLang="en-US" sz="2200" kern="1200" dirty="0" smtClean="0">
                <a:solidFill>
                  <a:srgbClr val="000000"/>
                </a:solidFill>
                <a:latin typeface="Arial (Body)"/>
                <a:ea typeface="+mn-ea"/>
                <a:cs typeface="+mn-cs"/>
              </a:rPr>
              <a:t>error.</a:t>
            </a:r>
            <a:endParaRPr lang="en-US" altLang="en-US" sz="2200" kern="1200" dirty="0">
              <a:solidFill>
                <a:srgbClr val="000000"/>
              </a:solidFill>
              <a:latin typeface="Arial (Body)"/>
              <a:ea typeface="+mn-ea"/>
              <a:cs typeface="+mn-cs"/>
            </a:endParaRPr>
          </a:p>
          <a:p>
            <a:pPr marL="255651" lvl="0" indent="-255651">
              <a:spcAft>
                <a:spcPct val="0"/>
              </a:spcAft>
              <a:tabLst/>
            </a:pPr>
            <a:r>
              <a:rPr lang="en-US" altLang="en-US" sz="2200" kern="1200" dirty="0">
                <a:solidFill>
                  <a:srgbClr val="000000"/>
                </a:solidFill>
                <a:latin typeface="Arial (Body)"/>
                <a:ea typeface="+mn-ea"/>
                <a:cs typeface="+mn-cs"/>
              </a:rPr>
              <a:t>This enables you to correct a program so it does not attempt to modify array </a:t>
            </a:r>
            <a:r>
              <a:rPr lang="en-US" altLang="en-US" sz="2200" kern="1200" dirty="0" smtClean="0">
                <a:solidFill>
                  <a:srgbClr val="000000"/>
                </a:solidFill>
                <a:latin typeface="Arial (Body)"/>
                <a:ea typeface="+mn-ea"/>
                <a:cs typeface="+mn-cs"/>
              </a:rPr>
              <a:t>elements.</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26901733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smtClean="0"/>
              <a:t>Figure </a:t>
            </a:r>
            <a:r>
              <a:rPr lang="en-US" dirty="0"/>
              <a:t>6.13 Passing Arrays and Individual Array Elements to </a:t>
            </a:r>
            <a:r>
              <a:rPr lang="en-US" dirty="0" smtClean="0"/>
              <a:t>Functions </a:t>
            </a:r>
            <a:r>
              <a:rPr lang="en-US" sz="2000" b="0" dirty="0" smtClean="0"/>
              <a:t>(1 of 4)</a:t>
            </a:r>
            <a:endParaRPr lang="en-US" sz="2000" b="0" dirty="0">
              <a:latin typeface="Times New Roman" panose="02020603050405020304" pitchFamily="18" charset="0"/>
            </a:endParaRPr>
          </a:p>
        </p:txBody>
      </p:sp>
      <p:pic>
        <p:nvPicPr>
          <p:cNvPr id="4" name="Picture 3" descr="The computer code has 59 lines. The lines read as follows. Line 1. forward slash forward slash F i g period 6 period 13 colon f i g 0 6 underscore 13 period c. Line 2. forward slash forward slash Passing arrays and individual array elements to functions period. Line 3. hash include left angle bracket s t d i o period h right angle bracket. Line 4. hash define SIZE 5. Line 5. blank. Line 6. forward slash forward slash function prototypes. Line 7. void modify Array left parenthesis I n t, b left bracket right bracket comma size underscore t size right parenthesis semicolon. Line 8. void modify Element left parenthesis I n t, e right parenthesis semicolon. Lines 7 and 8 are highlighted. Line 9. blank. Line 10. forward slash forward slash function main begins program execution. Line 11. i n t main left parenthesis void right parenthesis. Line 12. left brace. Line 13, indented once. i n t, a left bracket SIZE right bracket equals left brace 0 comma 1 comma 2 comma 3 comma 4 right brace semicolon forward slash forward slash initialize array a. Line 14. blank. Line 15, indented once. puts left parenthesis double quote Effects of passing entire array by reference colon back slash n back slash n The double quote. Line 16, indented twice. double quote values of the original array are colon double quote right parenthesis semicolon. Line 17. blank. Line 18, indented once. forward slash forward slash output original array. Line 19, indented once. for left parenthesis size underscore t i equals 0 semicolon i less than sign SIZE semicolon plus plus i right parenthesis left brace. Line 20, indented twice. print f left parenthesis double quote percent sign 3 d double quote comma a left bracket i right bracket right parenthesis semicolon. Line 21, indented once. right brace. Line 22. blank. Line 23, indented once. puts left parenthesis double quote double quote right parenthesis semicolon forward slash forward slash outputs a newline. Line 24. blan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157" b="11195"/>
          <a:stretch/>
        </p:blipFill>
        <p:spPr>
          <a:xfrm>
            <a:off x="904349" y="1610608"/>
            <a:ext cx="7335301" cy="4740964"/>
          </a:xfrm>
          <a:prstGeom prst="rect">
            <a:avLst/>
          </a:prstGeom>
          <a:noFill/>
          <a:ln>
            <a:noFill/>
          </a:ln>
        </p:spPr>
      </p:pic>
    </p:spTree>
    <p:extLst>
      <p:ext uri="{BB962C8B-B14F-4D97-AF65-F5344CB8AC3E}">
        <p14:creationId xmlns:p14="http://schemas.microsoft.com/office/powerpoint/2010/main" val="33397580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6.13 Passing Arrays and Individual Array Elements to Functions </a:t>
            </a:r>
            <a:r>
              <a:rPr lang="en-US" sz="2000" b="0" dirty="0" smtClean="0"/>
              <a:t>(2 </a:t>
            </a:r>
            <a:r>
              <a:rPr lang="en-US" sz="2000" b="0" dirty="0"/>
              <a:t>of </a:t>
            </a:r>
            <a:r>
              <a:rPr lang="en-US" sz="2000" b="0" dirty="0" smtClean="0"/>
              <a:t>4)</a:t>
            </a:r>
            <a:endParaRPr lang="en-US" dirty="0">
              <a:latin typeface="Times New Roman" panose="02020603050405020304" pitchFamily="18" charset="0"/>
            </a:endParaRPr>
          </a:p>
        </p:txBody>
      </p:sp>
      <p:pic>
        <p:nvPicPr>
          <p:cNvPr id="4" name="Picture 3" descr="Line 25, indented once. modify Array left parenthesis a comma SIZE right parenthesis semicolon forward slash forward slash pass array a to modify Array by reference. Line 25 is highlighted. Line 26, indented once. puts left parenthesis double quote The values of the modified array are colon double quote right parenthesis semicolon. Line 27. blank. Line 28, indented once. forward slash forward slash output modified array. Line 29, indented once. for left parenthesis size underscore t i equals 0 semicolon i less than sign SIZE semicolon plus plus i right parenthesis left brace. Line 30, indented twice. print f left parenthesis double quote percent sign 3 d double quote comma a left bracket i right bracket right parenthesis semicolon. Line 31, indented once. right brace. Line 32. blank. Line 33, indented once. forward slash forward slash output value of a left bracket 3 right bracket. Line 34, indented once. print f left parenthesis double quote back slash n back slash n Effects of passing array element double quote. Line 35, indented twice. double quote by value colon back slash n back slash n The value of a left bracket 3 right bracket is percent sign d back slash n double quote comma a left bracket 3 right bracket right parenthesis semicolon. Line 36. blank. Line 37, indented once. modify Element left parenthesis a left bracket 3 right bracket right parenthesis semicolon forward slash forward slash pass array element a left bracket 3 right bracket by value. Line 37 is highlighted. Line 38. blank. Line 39, indented once. forward slash forward slash output value of a left bracket 3 right bracket. Line 40, indented once. print f left parenthesis double quote The value of a left bracket 3 right bracket is percent sign d back slash n double quote comma a left bracket 3 right bracket right parenthesis semicolon. Line 41. right brace. Line 42. blank."/>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157" b="30692"/>
          <a:stretch/>
        </p:blipFill>
        <p:spPr>
          <a:xfrm>
            <a:off x="537585" y="1908006"/>
            <a:ext cx="8068830" cy="3999520"/>
          </a:xfrm>
          <a:prstGeom prst="rect">
            <a:avLst/>
          </a:prstGeom>
          <a:noFill/>
          <a:ln>
            <a:noFill/>
          </a:ln>
        </p:spPr>
      </p:pic>
    </p:spTree>
    <p:extLst>
      <p:ext uri="{BB962C8B-B14F-4D97-AF65-F5344CB8AC3E}">
        <p14:creationId xmlns:p14="http://schemas.microsoft.com/office/powerpoint/2010/main" val="19166010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dirty="0"/>
              <a:t>Figure 6.13 Passing Arrays and Individual Array Elements to Functions </a:t>
            </a:r>
            <a:r>
              <a:rPr lang="en-US" sz="2000" b="0" dirty="0" smtClean="0"/>
              <a:t>(3 </a:t>
            </a:r>
            <a:r>
              <a:rPr lang="en-US" sz="2000" b="0" dirty="0"/>
              <a:t>of </a:t>
            </a:r>
            <a:r>
              <a:rPr lang="en-US" sz="2000" b="0" dirty="0" smtClean="0"/>
              <a:t>4)</a:t>
            </a:r>
            <a:endParaRPr lang="en-US" dirty="0">
              <a:latin typeface="Times New Roman" panose="02020603050405020304" pitchFamily="18" charset="0"/>
            </a:endParaRPr>
          </a:p>
        </p:txBody>
      </p:sp>
      <p:pic>
        <p:nvPicPr>
          <p:cNvPr id="4" name="Picture 3" descr="Line 43. forward slash forward slash in function modify Array comma double quote b double quote points to the original array double quote a double quote. Line 44. forward slash forward slash in memory. Line 45. void modify Array left parenthesis I n t b left bracket right bracket comma size underscore t size right parenthesis. Line 46. left brace. Line 47, indented once. forward slash forward slash multiply each array element by 2. Line 48, indented once. for left parenthesis size underscore t j equals 0 semicolon j less than sign size semicolon plus plus j right parenthesis left brace. Line 49, indented twice. b left bracket j right bracket asterisk equals 2 semicolon forward slash forward slash actually modifies original array. Line 50, indented once. right brace. Line 51. right brace. Lines 43 to 52 are highlighted. Line 52. blank. Line 53. forward slash forward slash in function modify Element comma double quote e double quote is a local copy of array element. Line 54. forward slash forward slash a left bracket 3 right bracket passed from main. Line 55. void modify Element left parenthesis I n t, e right parenthesis. Line 56. left brace. Line 57, indented once. forward slash forward slash multiply parameter by 2. Line 58, indented once. print f left parenthesis double quote Value in modify Element is percent sign d back slash n double quote comma e asterisk equals 2 right parenthesis semicolon. Line 59. right brace. Lines 53 to 59 are highlighted. Double forward slashes and comments are in green text. for, size underscore t, void, and I n t are in blue text. Integers, SIZE, and double quotes plus characters within are in cyan text. "/>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4974" b="34020"/>
          <a:stretch/>
        </p:blipFill>
        <p:spPr>
          <a:xfrm>
            <a:off x="537585" y="1794687"/>
            <a:ext cx="8068830" cy="3803465"/>
          </a:xfrm>
          <a:prstGeom prst="rect">
            <a:avLst/>
          </a:prstGeom>
          <a:noFill/>
          <a:ln>
            <a:noFill/>
          </a:ln>
        </p:spPr>
      </p:pic>
    </p:spTree>
    <p:extLst>
      <p:ext uri="{BB962C8B-B14F-4D97-AF65-F5344CB8AC3E}">
        <p14:creationId xmlns:p14="http://schemas.microsoft.com/office/powerpoint/2010/main" val="28664921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530"/>
            <a:ext cx="8229600" cy="1066799"/>
          </a:xfrm>
        </p:spPr>
        <p:txBody>
          <a:bodyPr anchor="b"/>
          <a:lstStyle/>
          <a:p>
            <a:r>
              <a:rPr lang="en-US" dirty="0"/>
              <a:t>Figure 6.13 Passing Arrays and Individual Array Elements to Functions </a:t>
            </a:r>
            <a:r>
              <a:rPr lang="en-US" sz="2000" b="0" dirty="0" smtClean="0"/>
              <a:t>(4 </a:t>
            </a:r>
            <a:r>
              <a:rPr lang="en-US" sz="2000" b="0" dirty="0"/>
              <a:t>of </a:t>
            </a:r>
            <a:r>
              <a:rPr lang="en-US" sz="2000" b="0" dirty="0" smtClean="0"/>
              <a:t>4)</a:t>
            </a:r>
            <a:endParaRPr lang="en-US" dirty="0"/>
          </a:p>
        </p:txBody>
      </p:sp>
      <p:pic>
        <p:nvPicPr>
          <p:cNvPr id="4" name="Picture 3" descr="The code output has 9 lines. The lines read as follows. Line 1. Effects of passing entire array by reference colon. Line 2. The values of the original array are colon. Line 3. 0 1 2 3 4. Line 4. The values of the modified array are colon. Line 5. 0 2 4 6 8. Line 6. Effects of passing array element by value colon. Line 7. The value of a left bracket 3 right bracket is 6. Line 8. Value in modify Element is 12. Line 9. The value of a left bracket 3 right bracket is 6."/>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t="5282" b="47170"/>
          <a:stretch/>
        </p:blipFill>
        <p:spPr>
          <a:xfrm>
            <a:off x="537585" y="2322074"/>
            <a:ext cx="8068830" cy="2964350"/>
          </a:xfrm>
          <a:prstGeom prst="rect">
            <a:avLst/>
          </a:prstGeom>
          <a:noFill/>
          <a:ln>
            <a:noFill/>
          </a:ln>
        </p:spPr>
      </p:pic>
    </p:spTree>
    <p:extLst>
      <p:ext uri="{BB962C8B-B14F-4D97-AF65-F5344CB8AC3E}">
        <p14:creationId xmlns:p14="http://schemas.microsoft.com/office/powerpoint/2010/main" val="34890770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6.3</a:t>
            </a:r>
          </a:p>
        </p:txBody>
      </p:sp>
      <p:sp>
        <p:nvSpPr>
          <p:cNvPr id="5" name="Text Placeholder 4"/>
          <p:cNvSpPr>
            <a:spLocks noGrp="1"/>
          </p:cNvSpPr>
          <p:nvPr>
            <p:ph type="body" idx="1"/>
          </p:nvPr>
        </p:nvSpPr>
        <p:spPr/>
        <p:txBody>
          <a:bodyPr/>
          <a:lstStyle/>
          <a:p>
            <a:pPr marL="0" indent="0">
              <a:buNone/>
            </a:pPr>
            <a:r>
              <a:rPr lang="en-US" sz="2400" dirty="0">
                <a:latin typeface="+mn-lt"/>
              </a:rPr>
              <a:t>The </a:t>
            </a:r>
            <a:r>
              <a:rPr lang="en-US" sz="2400" dirty="0">
                <a:latin typeface="Consolas" panose="020B0609020204030204" pitchFamily="49" charset="0"/>
              </a:rPr>
              <a:t>const</a:t>
            </a:r>
            <a:r>
              <a:rPr lang="en-US" sz="2400" dirty="0">
                <a:latin typeface="+mn-lt"/>
              </a:rPr>
              <a:t> type qualifier can be applied to an array parameter in a function definition </a:t>
            </a:r>
            <a:r>
              <a:rPr lang="en-US" sz="2400" dirty="0" smtClean="0">
                <a:latin typeface="+mn-lt"/>
              </a:rPr>
              <a:t>to prevent </a:t>
            </a:r>
            <a:r>
              <a:rPr lang="en-US" sz="2400" dirty="0">
                <a:latin typeface="+mn-lt"/>
              </a:rPr>
              <a:t>the original array from being modified in the function body. This is </a:t>
            </a:r>
            <a:r>
              <a:rPr lang="en-US" sz="2400" dirty="0" smtClean="0">
                <a:latin typeface="+mn-lt"/>
              </a:rPr>
              <a:t>another example </a:t>
            </a:r>
            <a:r>
              <a:rPr lang="en-US" sz="2400" dirty="0">
                <a:latin typeface="+mn-lt"/>
              </a:rPr>
              <a:t>of the principle of least privilege. A function should not be given the capability </a:t>
            </a:r>
            <a:r>
              <a:rPr lang="en-US" sz="2400" dirty="0" smtClean="0">
                <a:latin typeface="+mn-lt"/>
              </a:rPr>
              <a:t>to modify </a:t>
            </a:r>
            <a:r>
              <a:rPr lang="en-US" sz="2400" dirty="0">
                <a:latin typeface="+mn-lt"/>
              </a:rPr>
              <a:t>an </a:t>
            </a:r>
            <a:r>
              <a:rPr lang="en-US" sz="2400" dirty="0" smtClean="0">
                <a:latin typeface="+mn-lt"/>
              </a:rPr>
              <a:t>array </a:t>
            </a:r>
            <a:r>
              <a:rPr lang="en-US" sz="2400" dirty="0">
                <a:latin typeface="+mn-lt"/>
              </a:rPr>
              <a:t>in the caller unless it’s absolutely necessary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6685498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 Passing Arrays to Functions </a:t>
            </a:r>
            <a:r>
              <a:rPr lang="en-US" sz="2000" b="0" kern="1200" dirty="0" smtClean="0">
                <a:latin typeface="Times New Roman" panose="02020603050405020304" pitchFamily="18" charset="0"/>
                <a:ea typeface="+mj-ea"/>
                <a:cs typeface="+mj-cs"/>
              </a:rPr>
              <a:t>(11 of 11)</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marL="0" lvl="0" indent="0">
              <a:spcAft>
                <a:spcPct val="0"/>
              </a:spcAft>
              <a:buNone/>
              <a:tabLst/>
              <a:defRPr/>
            </a:pPr>
            <a:r>
              <a:rPr lang="en-US" sz="2400" b="1" kern="1200" dirty="0">
                <a:solidFill>
                  <a:srgbClr val="000000"/>
                </a:solidFill>
                <a:latin typeface="Arial (Body)"/>
                <a:ea typeface="+mn-ea"/>
                <a:cs typeface="+mn-cs"/>
              </a:rPr>
              <a:t>Using the </a:t>
            </a:r>
            <a:r>
              <a:rPr lang="en-US" sz="2400" b="1" kern="1200" dirty="0">
                <a:solidFill>
                  <a:srgbClr val="000000"/>
                </a:solidFill>
                <a:latin typeface="Consolas" panose="020B0609020204030204" pitchFamily="49" charset="0"/>
                <a:ea typeface="+mn-ea"/>
                <a:cs typeface="+mn-cs"/>
              </a:rPr>
              <a:t>const</a:t>
            </a:r>
            <a:r>
              <a:rPr lang="en-US" sz="2400" b="1" kern="1200" dirty="0">
                <a:solidFill>
                  <a:srgbClr val="000000"/>
                </a:solidFill>
                <a:latin typeface="Arial (Body)"/>
                <a:ea typeface="+mn-ea"/>
                <a:cs typeface="+mn-cs"/>
              </a:rPr>
              <a:t> Qualifier with Array Parameters</a:t>
            </a:r>
          </a:p>
          <a:p>
            <a:pPr marL="255651" lvl="0" indent="-255651">
              <a:spcAft>
                <a:spcPct val="0"/>
              </a:spcAft>
              <a:tabLst/>
              <a:defRPr/>
            </a:pPr>
            <a:r>
              <a:rPr lang="en-US" sz="2400" kern="1200" dirty="0">
                <a:solidFill>
                  <a:srgbClr val="000000"/>
                </a:solidFill>
                <a:latin typeface="Arial (Body)"/>
                <a:ea typeface="+mn-ea"/>
                <a:cs typeface="+mn-cs"/>
              </a:rPr>
              <a:t>Figure 6.14 demonstrates the </a:t>
            </a:r>
            <a:r>
              <a:rPr lang="en-US" sz="2400" kern="1200" dirty="0">
                <a:solidFill>
                  <a:srgbClr val="000000"/>
                </a:solidFill>
                <a:latin typeface="Consolas" panose="020B0609020204030204" pitchFamily="49" charset="0"/>
                <a:ea typeface="+mn-ea"/>
                <a:cs typeface="+mn-cs"/>
              </a:rPr>
              <a:t>const</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qualifier.</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Function </a:t>
            </a:r>
            <a:r>
              <a:rPr lang="en-US" sz="2400" kern="1200" dirty="0" smtClean="0">
                <a:solidFill>
                  <a:srgbClr val="000000"/>
                </a:solidFill>
                <a:latin typeface="Consolas" panose="020B0609020204030204" pitchFamily="49" charset="0"/>
                <a:ea typeface="+mn-ea"/>
                <a:cs typeface="+mn-cs"/>
              </a:rPr>
              <a:t>tryToModifyArray</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is defined with parameter </a:t>
            </a:r>
            <a:r>
              <a:rPr lang="en-US" sz="2400" kern="1200" dirty="0">
                <a:solidFill>
                  <a:srgbClr val="000000"/>
                </a:solidFill>
                <a:latin typeface="Consolas" panose="020B0609020204030204" pitchFamily="49" charset="0"/>
                <a:ea typeface="+mn-ea"/>
                <a:cs typeface="+mn-cs"/>
              </a:rPr>
              <a:t>const int b[]</a:t>
            </a:r>
            <a:r>
              <a:rPr lang="en-US" sz="2400" kern="1200" dirty="0">
                <a:solidFill>
                  <a:srgbClr val="000000"/>
                </a:solidFill>
                <a:latin typeface="Arial (Body)"/>
                <a:ea typeface="+mn-ea"/>
                <a:cs typeface="+mn-cs"/>
              </a:rPr>
              <a:t>, which specifies that array </a:t>
            </a:r>
            <a:r>
              <a:rPr lang="en-US" sz="2400" kern="1200" dirty="0">
                <a:solidFill>
                  <a:srgbClr val="000000"/>
                </a:solidFill>
                <a:latin typeface="Consolas" panose="020B0609020204030204" pitchFamily="49" charset="0"/>
                <a:ea typeface="+mn-ea"/>
                <a:cs typeface="+mn-cs"/>
              </a:rPr>
              <a:t>b</a:t>
            </a:r>
            <a:r>
              <a:rPr lang="en-US" sz="2400" kern="1200" dirty="0">
                <a:solidFill>
                  <a:srgbClr val="000000"/>
                </a:solidFill>
                <a:latin typeface="Arial (Body)"/>
                <a:ea typeface="+mn-ea"/>
                <a:cs typeface="+mn-cs"/>
              </a:rPr>
              <a:t> is constant and cannot be </a:t>
            </a:r>
            <a:r>
              <a:rPr lang="en-US" sz="2400" kern="1200" dirty="0" smtClean="0">
                <a:solidFill>
                  <a:srgbClr val="000000"/>
                </a:solidFill>
                <a:latin typeface="Arial (Body)"/>
                <a:ea typeface="+mn-ea"/>
                <a:cs typeface="+mn-cs"/>
              </a:rPr>
              <a:t>modified.</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The output shows the error messages produced by the compiler—the errors may be different for your </a:t>
            </a:r>
            <a:r>
              <a:rPr lang="en-US" sz="2400" kern="1200" dirty="0" smtClean="0">
                <a:solidFill>
                  <a:srgbClr val="000000"/>
                </a:solidFill>
                <a:latin typeface="Arial (Body)"/>
                <a:ea typeface="+mn-ea"/>
                <a:cs typeface="+mn-cs"/>
              </a:rPr>
              <a:t>compiler.</a:t>
            </a:r>
            <a:endParaRPr lang="en-US" sz="2400" kern="1200" dirty="0">
              <a:solidFill>
                <a:srgbClr val="000000"/>
              </a:solidFill>
              <a:latin typeface="Arial (Body)"/>
              <a:ea typeface="+mn-ea"/>
              <a:cs typeface="+mn-cs"/>
            </a:endParaRPr>
          </a:p>
          <a:p>
            <a:pPr marL="255651" lvl="0" indent="-255651">
              <a:spcAft>
                <a:spcPct val="0"/>
              </a:spcAft>
              <a:tabLst/>
              <a:defRPr/>
            </a:pPr>
            <a:r>
              <a:rPr lang="en-US" sz="2400" kern="1200" dirty="0">
                <a:solidFill>
                  <a:srgbClr val="000000"/>
                </a:solidFill>
                <a:latin typeface="Arial (Body)"/>
                <a:ea typeface="+mn-ea"/>
                <a:cs typeface="+mn-cs"/>
              </a:rPr>
              <a:t>Each of the function’s three attempts to modify array elements results in the compiler error “</a:t>
            </a:r>
            <a:r>
              <a:rPr lang="en-US" sz="2400" kern="1200" dirty="0">
                <a:solidFill>
                  <a:srgbClr val="000000"/>
                </a:solidFill>
                <a:latin typeface="Consolas" panose="020B0609020204030204" pitchFamily="49" charset="0"/>
                <a:ea typeface="+mn-ea"/>
                <a:cs typeface="+mn-cs"/>
              </a:rPr>
              <a:t>l-value specifies a const object</a:t>
            </a:r>
            <a:r>
              <a:rPr lang="en-US" sz="2400" kern="1200" dirty="0" smtClean="0">
                <a:solidFill>
                  <a:srgbClr val="000000"/>
                </a:solidFill>
                <a:latin typeface="Consolas" panose="020B0609020204030204" pitchFamily="49" charset="0"/>
                <a:ea typeface="+mn-ea"/>
                <a:cs typeface="+mn-cs"/>
              </a:rPr>
              <a:t>.</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85379036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10933</TotalTime>
  <Words>9542</Words>
  <Application>Microsoft Office PowerPoint</Application>
  <PresentationFormat>On-screen Show (4:3)</PresentationFormat>
  <Paragraphs>779</Paragraphs>
  <Slides>199</Slides>
  <Notes>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199</vt:i4>
      </vt:variant>
    </vt:vector>
  </HeadingPairs>
  <TitlesOfParts>
    <vt:vector size="208" baseType="lpstr">
      <vt:lpstr>Arial</vt:lpstr>
      <vt:lpstr>Arial (Body)</vt:lpstr>
      <vt:lpstr>Consolas</vt:lpstr>
      <vt:lpstr>Noto Sans Symbols</vt:lpstr>
      <vt:lpstr>Times New Roman</vt:lpstr>
      <vt:lpstr>Verdana</vt:lpstr>
      <vt:lpstr>508 Lecture</vt:lpstr>
      <vt:lpstr>1_508 Lecture</vt:lpstr>
      <vt:lpstr>Equation</vt:lpstr>
      <vt:lpstr>C How to Program</vt:lpstr>
      <vt:lpstr>Learning Objectives (1 of 2)</vt:lpstr>
      <vt:lpstr>Learning Objectives (2 of 2)</vt:lpstr>
      <vt:lpstr>Outline (1 of 4)</vt:lpstr>
      <vt:lpstr>Outline (2 of 4)</vt:lpstr>
      <vt:lpstr>Outline (3 of 4)</vt:lpstr>
      <vt:lpstr>Outline (4 of 4)</vt:lpstr>
      <vt:lpstr>6.1 Introduction</vt:lpstr>
      <vt:lpstr>6.2 Arrays (1 of 5)</vt:lpstr>
      <vt:lpstr>Figure 6.1 12-Element Array</vt:lpstr>
      <vt:lpstr>6.2 Arrays (2 of 5)</vt:lpstr>
      <vt:lpstr>6.2 Arrays (3 of 5)</vt:lpstr>
      <vt:lpstr>6.2 Arrays (4 of 5)</vt:lpstr>
      <vt:lpstr>6.2 Arrays (5 of 5)</vt:lpstr>
      <vt:lpstr>Figure 6.2 Operator Precedence and Associativity</vt:lpstr>
      <vt:lpstr>6.3 Defining Arrays (1 of 2)</vt:lpstr>
      <vt:lpstr>6.3 Defining Arrays (2 of 2)</vt:lpstr>
      <vt:lpstr>6.4 Array Examples (1 of 20)</vt:lpstr>
      <vt:lpstr>Figure 6.3 Initializing the Elements of an Array to Zeros (1 of 2)</vt:lpstr>
      <vt:lpstr>Figure 6.3 Initializing the Elements of an Array to Zeros (2 of 2)</vt:lpstr>
      <vt:lpstr>6.4 Array Examples (2 of 20)</vt:lpstr>
      <vt:lpstr>6.4 Array Examples (3 of 20)</vt:lpstr>
      <vt:lpstr>Figure 6.4 Initializing the Elements of an Array with an Initializer List (1 of 2)</vt:lpstr>
      <vt:lpstr>Figure 6.4 Initializing the Elements of an Array with an Initializer List (2 of 2)</vt:lpstr>
      <vt:lpstr>6.4 Array Examples (4 of 20)</vt:lpstr>
      <vt:lpstr>6.4 Array Examples (5 of 20)</vt:lpstr>
      <vt:lpstr>Common Programming Error 6.1</vt:lpstr>
      <vt:lpstr>6.4 Array Examples (6 of 20)</vt:lpstr>
      <vt:lpstr>Common Programming Error 6.2</vt:lpstr>
      <vt:lpstr>6.4 Array Examples (7 of 20)</vt:lpstr>
      <vt:lpstr>6.4 Array Examples (8 of 20)</vt:lpstr>
      <vt:lpstr>Figure 6.5 Initializing the Elements of Array s to the Even Integers from 2 to 10 (1 of 2)</vt:lpstr>
      <vt:lpstr>Figure 6.5 Initializing the Elements of Array s to the Even Integers from 2 to 10 (2 of 2)</vt:lpstr>
      <vt:lpstr>6.4 Array Examples (9 of 20)</vt:lpstr>
      <vt:lpstr>6.4 Array Examples (10 of 20)</vt:lpstr>
      <vt:lpstr>Common Programming Error 6.3</vt:lpstr>
      <vt:lpstr>6.4 Array Examples (11 of 20)</vt:lpstr>
      <vt:lpstr>Software Engineering Observation 6.1</vt:lpstr>
      <vt:lpstr>Common Programming Error 6.4</vt:lpstr>
      <vt:lpstr>Good Programming Practice 6.1</vt:lpstr>
      <vt:lpstr>Good Programming Practice 6.2</vt:lpstr>
      <vt:lpstr>6.4 Array Examples (12 of 20)</vt:lpstr>
      <vt:lpstr>Figure 6.6 Computing the Sum of the Elements of an Array</vt:lpstr>
      <vt:lpstr>Figure 6.7 Analyzing a Student Poll (1 of 2)</vt:lpstr>
      <vt:lpstr>Figure 6.7 Analyzing a Student Poll (2 of 2)</vt:lpstr>
      <vt:lpstr>6.4 Array Examples (13 of 20)</vt:lpstr>
      <vt:lpstr>6.4 Array Examples (14 of 20)</vt:lpstr>
      <vt:lpstr>Good Programming Practice 6.3</vt:lpstr>
      <vt:lpstr>Performance Tip 6.1</vt:lpstr>
      <vt:lpstr>6.4 Array Examples (15 of 20)</vt:lpstr>
      <vt:lpstr>6.4 Array Examples (16 of 20)</vt:lpstr>
      <vt:lpstr>6.4 Array Examples (17 of 20)</vt:lpstr>
      <vt:lpstr>6.4 Array Examples (18 of 20)</vt:lpstr>
      <vt:lpstr>Common Programming Error 6.5</vt:lpstr>
      <vt:lpstr>Error-Prevention Tip 6.1</vt:lpstr>
      <vt:lpstr>Error-Prevention Tip 6.2</vt:lpstr>
      <vt:lpstr>6.4 Array Examples (19 of 20)</vt:lpstr>
      <vt:lpstr>Figure 6.8 Displaying a Histogram (1 of 2)</vt:lpstr>
      <vt:lpstr>Figure 6.8 Displaying a Histogram (2 of 2)</vt:lpstr>
      <vt:lpstr>6.4 Array Examples (20 of 20)</vt:lpstr>
      <vt:lpstr>Figure 6.9 Roll a Six-Sided Die 60,000,000 Times (1 of 2)</vt:lpstr>
      <vt:lpstr>Figure 6.9 Roll a Six-Sided Die 60,000,000 Times (2 of 2)</vt:lpstr>
      <vt:lpstr>6.5 Using Character Arrays to Store and Manipulate Strings (1 of 8)</vt:lpstr>
      <vt:lpstr>6.5 Using Character Arrays to Store and Manipulate Strings (2 of 8)</vt:lpstr>
      <vt:lpstr>6.5 Using Character Arrays to Store and Manipulate Strings (3 of 8)</vt:lpstr>
      <vt:lpstr>6.5 Using Character Arrays to Store and Manipulate Strings (4 of 8)</vt:lpstr>
      <vt:lpstr>6.5 Using Character Arrays to Store and Manipulate Strings (5 of 8)</vt:lpstr>
      <vt:lpstr>6.5 Using Character Arrays to Store and Manipulate Strings (6 of 8)</vt:lpstr>
      <vt:lpstr>6.5 Using Character Arrays to Store and Manipulate Strings (7 of 8)</vt:lpstr>
      <vt:lpstr>6.5 Using Character Arrays to Store and Manipulate Strings (8 of 8)</vt:lpstr>
      <vt:lpstr>Figure 6.10 Treating Character Arrays as Strings</vt:lpstr>
      <vt:lpstr>6.6 Static Local Arrays and Automatic Local Arrays (1 of 3)</vt:lpstr>
      <vt:lpstr>Performance Tip 6.2</vt:lpstr>
      <vt:lpstr>6.6 Static Local Arrays and Automatic Local Arrays (2 of 3)</vt:lpstr>
      <vt:lpstr>6.6 Static Local Arrays and Automatic Local Arrays (3 of 3)</vt:lpstr>
      <vt:lpstr>Common Programming Error 6.6</vt:lpstr>
      <vt:lpstr>Figure 6.11 Static Arrays Are Initialized to Zero If Not Explicitly Initialized (1 of 4)</vt:lpstr>
      <vt:lpstr>Figure 6.11 Static Arrays Are Initialized to Zero If Not Explicitly Initialized (2 of 4)</vt:lpstr>
      <vt:lpstr>Figure 6.11 Static Arrays Are Initialized to Zero If Not Explicitly Initialized (3 of 4)</vt:lpstr>
      <vt:lpstr>Figure 6.11 Static Arrays Are Initialized to Zero If Not Explicitly Initialized (4 of 4)</vt:lpstr>
      <vt:lpstr>6.7 Passing Arrays to Functions (1 of 11)</vt:lpstr>
      <vt:lpstr>6.7 Passing Arrays to Functions (2 of 11)</vt:lpstr>
      <vt:lpstr>6.7 Passing Arrays to Functions (3 of 11)</vt:lpstr>
      <vt:lpstr>6.7 Passing Arrays to Functions (4 of 11)</vt:lpstr>
      <vt:lpstr>Performance Tip 6.3</vt:lpstr>
      <vt:lpstr>Figure 6.12 Array Name is the Same as the Address of the Array's First Element</vt:lpstr>
      <vt:lpstr>Software Engineering Observation 6.2</vt:lpstr>
      <vt:lpstr>6.7 Passing Arrays to Functions (5 of 11)</vt:lpstr>
      <vt:lpstr>6.7 Passing Arrays to Functions (6 of 11)</vt:lpstr>
      <vt:lpstr>6.7 Passing Arrays to Functions (7 of 11)</vt:lpstr>
      <vt:lpstr>6.7 Passing Arrays to Functions (8 of 11)</vt:lpstr>
      <vt:lpstr>6.7 Passing Arrays to Functions (9 of 11)</vt:lpstr>
      <vt:lpstr>6.7 Passing Arrays to Functions (10 of 11)</vt:lpstr>
      <vt:lpstr>Figure 6.13 Passing Arrays and Individual Array Elements to Functions (1 of 4)</vt:lpstr>
      <vt:lpstr>Figure 6.13 Passing Arrays and Individual Array Elements to Functions (2 of 4)</vt:lpstr>
      <vt:lpstr>Figure 6.13 Passing Arrays and Individual Array Elements to Functions (3 of 4)</vt:lpstr>
      <vt:lpstr>Figure 6.13 Passing Arrays and Individual Array Elements to Functions (4 of 4)</vt:lpstr>
      <vt:lpstr>Software Engineering Observation 6.3</vt:lpstr>
      <vt:lpstr>6.7 Passing Arrays to Functions (11 of 11)</vt:lpstr>
      <vt:lpstr>Figure 6.14 Using the Const Type Qualifier with Arrays</vt:lpstr>
      <vt:lpstr>6.8 Sorting Arrays (1 of 7)</vt:lpstr>
      <vt:lpstr>Performance Tip 6.4</vt:lpstr>
      <vt:lpstr>6.8 Sorting Arrays (2 of 7)</vt:lpstr>
      <vt:lpstr>6.8 Sorting Arrays (3 of 7)</vt:lpstr>
      <vt:lpstr>Figure 6.15 Sorting an Array’s Values into Ascending Order (1 of 3)</vt:lpstr>
      <vt:lpstr>Figure 6.15 Sorting an Array’s Values into Ascending Order (2 of 3)</vt:lpstr>
      <vt:lpstr>Figure 6.15 Sorting an Array’s Values into Ascending Order (3 of 3)</vt:lpstr>
      <vt:lpstr>6.8 Sorting Arrays (4 of 7)</vt:lpstr>
      <vt:lpstr>6.8 Sorting Arrays (5 of 7)</vt:lpstr>
      <vt:lpstr>6.8 Sorting Arrays (6 of 7)</vt:lpstr>
      <vt:lpstr>6.8 Sorting Arrays (7 of 7)</vt:lpstr>
      <vt:lpstr>6.9 Case Study: Computing Mean, Median and Mode Using Arrays (1 of 4)</vt:lpstr>
      <vt:lpstr>Figure 6.16 Survey Data Analysis with Arrays: Computing the Mean, Median and Mode of the Data (1 of 8)</vt:lpstr>
      <vt:lpstr>Figure 6.16 Survey Data Analysis with Arrays: Computing the Mean, Median and Mode of the Data (2 of 8)</vt:lpstr>
      <vt:lpstr>Figure 6.16 Survey Data Analysis with Arrays: Computing the Mean, Median and Mode of the Data (3 of 8)</vt:lpstr>
      <vt:lpstr>Figure 6.16 Survey Data Analysis with Arrays: Computing the Mean, Median and Mode of the Data (4 of 8)</vt:lpstr>
      <vt:lpstr>Figure 6.16 Survey Data Analysis with Arrays: Computing the Mean, Median and Mode of the Data (5 of 8)</vt:lpstr>
      <vt:lpstr>Figure 6.16 Survey Data Analysis with Arrays: Computing the Mean, Median and Mode of the Data (6 of 8)</vt:lpstr>
      <vt:lpstr>Figure 6.16 Survey Data Analysis with Arrays: Computing the Mean, Median and Mode of the Data (7 of 8)</vt:lpstr>
      <vt:lpstr>Figure 6.16 Survey Data Analysis with Arrays: Computing the Mean, Median and Mode of the Data (8 of 8)</vt:lpstr>
      <vt:lpstr>Figure 6.17 Sample Run for the Survey Data Analysis Program (1 of 3)</vt:lpstr>
      <vt:lpstr>Figure 6.17 Sample Run for the Survey Data Analysis Program (2 of 3)</vt:lpstr>
      <vt:lpstr>Figure 6.17 Sample Run for the Survey Data Analysis Program (3 of 3)</vt:lpstr>
      <vt:lpstr>6.9 Case Study: Computing Mean, Median and Mode Using Arrays (2 of 4)</vt:lpstr>
      <vt:lpstr>6.9 Case Study: Computing Mean, Median and Mode Using Arrays (3 of 4)</vt:lpstr>
      <vt:lpstr>6.9 Case Study: Computing Mean, Median and Mode Using Arrays (4 of 4)</vt:lpstr>
      <vt:lpstr>6.10 Searching Arrays (1 of 9)</vt:lpstr>
      <vt:lpstr>6.10 Searching Arrays (2 of 9)</vt:lpstr>
      <vt:lpstr>Figure 6.18 Linear Search of an Array (1 of 3)</vt:lpstr>
      <vt:lpstr>Figure 6.18 Linear Search of an Array (2 of 3)</vt:lpstr>
      <vt:lpstr>Figure 6.18 Linear Search of an Array (3 of 3)</vt:lpstr>
      <vt:lpstr>6.10 Searching Arrays (3 of 9)</vt:lpstr>
      <vt:lpstr>6.10 Searching Arrays (4 of 9)</vt:lpstr>
      <vt:lpstr>6.10 Searching Arrays (5 of 9)</vt:lpstr>
      <vt:lpstr>6.10 Searching Arrays (6 of 9)</vt:lpstr>
      <vt:lpstr>6.10 Searching Arrays (7 of 9)</vt:lpstr>
      <vt:lpstr>6.10 Searching Arrays (8 of 9)</vt:lpstr>
      <vt:lpstr>6.10 Searching Arrays (9 of 9)</vt:lpstr>
      <vt:lpstr>Figure 6.19 Binary Search of a Sorted Array (1 of 7)</vt:lpstr>
      <vt:lpstr>Figure 6.19 Binary Search of a Sorted Array (2 of 7)</vt:lpstr>
      <vt:lpstr>Figure 6.19 Binary Search of a Sorted Array (3 of 7)</vt:lpstr>
      <vt:lpstr>Figure 6.19 Binary Search of a Sorted Array (4 of 7)</vt:lpstr>
      <vt:lpstr>Figure 6.19 Binary Search of a Sorted Array (5 of 7)</vt:lpstr>
      <vt:lpstr>Figure 6.19 Binary Search of a Sorted Array (6 of 7)</vt:lpstr>
      <vt:lpstr>Figure 6.19 Binary Search of a Sorted Array (7 of 7)</vt:lpstr>
      <vt:lpstr>6.11 Multidimensional Arrays (1 of 21)</vt:lpstr>
      <vt:lpstr>6.11 Multidimensional Arrays (2 of 21)</vt:lpstr>
      <vt:lpstr>Figure 6.20 Two-Dimensional Array with Three Rows and Four Columns</vt:lpstr>
      <vt:lpstr>6.11 Multidimensional Arrays (3 of 21)</vt:lpstr>
      <vt:lpstr>Common Programming Error 6.7</vt:lpstr>
      <vt:lpstr>6.11 Multidimensional Arrays (4 of 21)</vt:lpstr>
      <vt:lpstr>6.11 Multidimensional Arrays (5 of 21)</vt:lpstr>
      <vt:lpstr>Figure 6.21 Initializing Multidimensional Arrays (1 of 2)</vt:lpstr>
      <vt:lpstr>Figure 6.21 Initializing Multidimensional Arrays (2 of 2)</vt:lpstr>
      <vt:lpstr>6.11 Multidimensional Arrays (6 of 21)</vt:lpstr>
      <vt:lpstr>6.11 Multidimensional Arrays (7 of 21)</vt:lpstr>
      <vt:lpstr>6.11 Multidimensional Arrays (8 of 21)</vt:lpstr>
      <vt:lpstr>6.11 Multidimensional Arrays (9 of 21)</vt:lpstr>
      <vt:lpstr>6.11 Multidimensional Arrays (10 of 21)</vt:lpstr>
      <vt:lpstr>6.11 Multidimensional Arrays (11 of 21)</vt:lpstr>
      <vt:lpstr>6.11 Multidimensional Arrays (12 of 21)</vt:lpstr>
      <vt:lpstr>6.11 Multidimensional Arrays (13 of 21)</vt:lpstr>
      <vt:lpstr>6.11 Multidimensional Arrays (14 of 21)</vt:lpstr>
      <vt:lpstr>6.11 Multidimensional Arrays (15 of 21)</vt:lpstr>
      <vt:lpstr>6.11 Multidimensional Arrays (16 of 21)</vt:lpstr>
      <vt:lpstr>Figure 6.22 Two-Dimensional Array Manipulations (1 of 7)</vt:lpstr>
      <vt:lpstr>Figure 6.22 Two-Dimensional Array Manipulations (2 of 7)</vt:lpstr>
      <vt:lpstr>Figure 6.22 Two-Dimensional Array Manipulations (3 of 7)</vt:lpstr>
      <vt:lpstr>Figure 6.22 Two-Dimensional Array Manipulations (4 of 7)</vt:lpstr>
      <vt:lpstr>Figure 6.22 Two-Dimensional Array Manipulations (5 of 7)</vt:lpstr>
      <vt:lpstr>Figure 6.22 Two-Dimensional Array Manipulations (6 of 7)</vt:lpstr>
      <vt:lpstr>Figure 6.22 Two-Dimensional Array Manipulations (7 of 7)</vt:lpstr>
      <vt:lpstr>6.11 Multidimensional Arrays (17 of 21)</vt:lpstr>
      <vt:lpstr>6.11 Multidimensional Arrays (18 of 21)</vt:lpstr>
      <vt:lpstr>6.11 Multidimensional Arrays (19 of 21)</vt:lpstr>
      <vt:lpstr>6.11 Multidimensional Arrays (20 of 21)</vt:lpstr>
      <vt:lpstr>6.11 Multidimensional Arrays (21 of 21)</vt:lpstr>
      <vt:lpstr>6.12 Variable-Length Arrays (1 of 6)</vt:lpstr>
      <vt:lpstr>6.12 Variable-Length Arrays (2 of 6)</vt:lpstr>
      <vt:lpstr>Figure 6.23 Using Variable-Length Arrays in C99 (1 of 5)</vt:lpstr>
      <vt:lpstr>Figure 6.23 Using Variable-Length Arrays in C99 (2 of 5)</vt:lpstr>
      <vt:lpstr>Figure 6.23 Using Variable-Length Arrays in C99 (3 of 5)</vt:lpstr>
      <vt:lpstr>Figure 6.23 Using Variable-Length Arrays in C99 (4 of 5)</vt:lpstr>
      <vt:lpstr>Figure 6.23 Using Variable-Length Arrays in C99 (5 of 5)</vt:lpstr>
      <vt:lpstr>6.12 Variable-Length Arrays (3 of 6)</vt:lpstr>
      <vt:lpstr>6.12 Variable-Length Arrays (4 of 6)</vt:lpstr>
      <vt:lpstr>6.12 Variable-Length Arrays (5 of 6)</vt:lpstr>
      <vt:lpstr>6.12 Variable-Length Arrays (6 of 6)</vt:lpstr>
      <vt:lpstr>6.13 Secure C Programming (1 of 9)</vt:lpstr>
      <vt:lpstr>6.13 Secure C Programming (2 of 9)</vt:lpstr>
      <vt:lpstr>6.13 Secure C Programming (3 of 9)</vt:lpstr>
      <vt:lpstr>6.13 Secure C Programming (4 of 9)</vt:lpstr>
      <vt:lpstr>6.13 Secure C Programming (5 of 9)</vt:lpstr>
      <vt:lpstr>6.13 Secure C Programming (6 of 9)</vt:lpstr>
      <vt:lpstr>6.13 Secure C Programming (7 of 9)</vt:lpstr>
      <vt:lpstr>6.13 Secure C Programming (8 of 9)</vt:lpstr>
      <vt:lpstr>6.13 Secure C Programming (9 of 9)</vt:lpstr>
      <vt:lpstr>Portability Tip 6.1</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8e</dc:title>
  <dc:subject>Computer Science</dc:subject>
  <dc:creator>Paul Deitel/Harvey Deitel</dc:creator>
  <cp:keywords>C How to Program</cp:keywords>
  <cp:lastModifiedBy>P, Pavendan (Cognizant)</cp:lastModifiedBy>
  <cp:revision>1609</cp:revision>
  <dcterms:modified xsi:type="dcterms:W3CDTF">2018-04-23T09:44:30Z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